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0"/>
  </p:notesMasterIdLst>
  <p:handoutMasterIdLst>
    <p:handoutMasterId r:id="rId241"/>
  </p:handoutMasterIdLst>
  <p:sldIdLst>
    <p:sldId id="256" r:id="rId3"/>
    <p:sldId id="269" r:id="rId4"/>
    <p:sldId id="267" r:id="rId5"/>
    <p:sldId id="257" r:id="rId6"/>
    <p:sldId id="266" r:id="rId7"/>
    <p:sldId id="475" r:id="rId8"/>
    <p:sldId id="558" r:id="rId9"/>
    <p:sldId id="431" r:id="rId10"/>
    <p:sldId id="430" r:id="rId11"/>
    <p:sldId id="433" r:id="rId12"/>
    <p:sldId id="432" r:id="rId13"/>
    <p:sldId id="559" r:id="rId14"/>
    <p:sldId id="561" r:id="rId15"/>
    <p:sldId id="562" r:id="rId16"/>
    <p:sldId id="593" r:id="rId17"/>
    <p:sldId id="594" r:id="rId18"/>
    <p:sldId id="569" r:id="rId19"/>
    <p:sldId id="595" r:id="rId20"/>
    <p:sldId id="570" r:id="rId21"/>
    <p:sldId id="572" r:id="rId22"/>
    <p:sldId id="579" r:id="rId23"/>
    <p:sldId id="580" r:id="rId24"/>
    <p:sldId id="434" r:id="rId25"/>
    <p:sldId id="270" r:id="rId26"/>
    <p:sldId id="259" r:id="rId27"/>
    <p:sldId id="420" r:id="rId28"/>
    <p:sldId id="474" r:id="rId29"/>
    <p:sldId id="422" r:id="rId30"/>
    <p:sldId id="423" r:id="rId31"/>
    <p:sldId id="424" r:id="rId32"/>
    <p:sldId id="260" r:id="rId33"/>
    <p:sldId id="261" r:id="rId34"/>
    <p:sldId id="349" r:id="rId35"/>
    <p:sldId id="604" r:id="rId36"/>
    <p:sldId id="265" r:id="rId37"/>
    <p:sldId id="318" r:id="rId38"/>
    <p:sldId id="271" r:id="rId39"/>
    <p:sldId id="429" r:id="rId40"/>
    <p:sldId id="600" r:id="rId41"/>
    <p:sldId id="428" r:id="rId42"/>
    <p:sldId id="599" r:id="rId43"/>
    <p:sldId id="272" r:id="rId44"/>
    <p:sldId id="280" r:id="rId45"/>
    <p:sldId id="273" r:id="rId46"/>
    <p:sldId id="274" r:id="rId47"/>
    <p:sldId id="275" r:id="rId48"/>
    <p:sldId id="277" r:id="rId49"/>
    <p:sldId id="278" r:id="rId50"/>
    <p:sldId id="279" r:id="rId51"/>
    <p:sldId id="598" r:id="rId52"/>
    <p:sldId id="281" r:id="rId53"/>
    <p:sldId id="282" r:id="rId54"/>
    <p:sldId id="283" r:id="rId55"/>
    <p:sldId id="437" r:id="rId56"/>
    <p:sldId id="284" r:id="rId57"/>
    <p:sldId id="286" r:id="rId58"/>
    <p:sldId id="287" r:id="rId59"/>
    <p:sldId id="426" r:id="rId60"/>
    <p:sldId id="438" r:id="rId61"/>
    <p:sldId id="439" r:id="rId62"/>
    <p:sldId id="290" r:id="rId63"/>
    <p:sldId id="291" r:id="rId64"/>
    <p:sldId id="292" r:id="rId65"/>
    <p:sldId id="293" r:id="rId66"/>
    <p:sldId id="294" r:id="rId67"/>
    <p:sldId id="296" r:id="rId68"/>
    <p:sldId id="297" r:id="rId69"/>
    <p:sldId id="298" r:id="rId70"/>
    <p:sldId id="299" r:id="rId71"/>
    <p:sldId id="300" r:id="rId72"/>
    <p:sldId id="301" r:id="rId73"/>
    <p:sldId id="348" r:id="rId74"/>
    <p:sldId id="305" r:id="rId75"/>
    <p:sldId id="601" r:id="rId76"/>
    <p:sldId id="306" r:id="rId77"/>
    <p:sldId id="581" r:id="rId78"/>
    <p:sldId id="308" r:id="rId79"/>
    <p:sldId id="307" r:id="rId80"/>
    <p:sldId id="350" r:id="rId81"/>
    <p:sldId id="309" r:id="rId82"/>
    <p:sldId id="313" r:id="rId83"/>
    <p:sldId id="583" r:id="rId84"/>
    <p:sldId id="311" r:id="rId85"/>
    <p:sldId id="603" r:id="rId86"/>
    <p:sldId id="602" r:id="rId87"/>
    <p:sldId id="425" r:id="rId88"/>
    <p:sldId id="310" r:id="rId89"/>
    <p:sldId id="582" r:id="rId90"/>
    <p:sldId id="314" r:id="rId91"/>
    <p:sldId id="288" r:id="rId92"/>
    <p:sldId id="441" r:id="rId93"/>
    <p:sldId id="289" r:id="rId94"/>
    <p:sldId id="328" r:id="rId95"/>
    <p:sldId id="326" r:id="rId96"/>
    <p:sldId id="321" r:id="rId97"/>
    <p:sldId id="322" r:id="rId98"/>
    <p:sldId id="325" r:id="rId99"/>
    <p:sldId id="330" r:id="rId100"/>
    <p:sldId id="458" r:id="rId101"/>
    <p:sldId id="471" r:id="rId102"/>
    <p:sldId id="464" r:id="rId103"/>
    <p:sldId id="457" r:id="rId104"/>
    <p:sldId id="472" r:id="rId105"/>
    <p:sldId id="459" r:id="rId106"/>
    <p:sldId id="460" r:id="rId107"/>
    <p:sldId id="461" r:id="rId108"/>
    <p:sldId id="462" r:id="rId109"/>
    <p:sldId id="463" r:id="rId110"/>
    <p:sldId id="539" r:id="rId111"/>
    <p:sldId id="540" r:id="rId112"/>
    <p:sldId id="541" r:id="rId113"/>
    <p:sldId id="332" r:id="rId114"/>
    <p:sldId id="466" r:id="rId115"/>
    <p:sldId id="329" r:id="rId116"/>
    <p:sldId id="331" r:id="rId117"/>
    <p:sldId id="334" r:id="rId118"/>
    <p:sldId id="445" r:id="rId119"/>
    <p:sldId id="605" r:id="rId120"/>
    <p:sldId id="606" r:id="rId121"/>
    <p:sldId id="607" r:id="rId122"/>
    <p:sldId id="608" r:id="rId123"/>
    <p:sldId id="609" r:id="rId124"/>
    <p:sldId id="451" r:id="rId125"/>
    <p:sldId id="452" r:id="rId126"/>
    <p:sldId id="453" r:id="rId127"/>
    <p:sldId id="339" r:id="rId128"/>
    <p:sldId id="344" r:id="rId129"/>
    <p:sldId id="346" r:id="rId130"/>
    <p:sldId id="443" r:id="rId131"/>
    <p:sldId id="444" r:id="rId132"/>
    <p:sldId id="340" r:id="rId133"/>
    <p:sldId id="341" r:id="rId134"/>
    <p:sldId id="342" r:id="rId135"/>
    <p:sldId id="448" r:id="rId136"/>
    <p:sldId id="454" r:id="rId137"/>
    <p:sldId id="455" r:id="rId138"/>
    <p:sldId id="535" r:id="rId139"/>
    <p:sldId id="536" r:id="rId140"/>
    <p:sldId id="537" r:id="rId141"/>
    <p:sldId id="552" r:id="rId142"/>
    <p:sldId id="538" r:id="rId143"/>
    <p:sldId id="553" r:id="rId144"/>
    <p:sldId id="542" r:id="rId145"/>
    <p:sldId id="543" r:id="rId146"/>
    <p:sldId id="547" r:id="rId147"/>
    <p:sldId id="544" r:id="rId148"/>
    <p:sldId id="545" r:id="rId149"/>
    <p:sldId id="546" r:id="rId150"/>
    <p:sldId id="352" r:id="rId151"/>
    <p:sldId id="610" r:id="rId152"/>
    <p:sldId id="355" r:id="rId153"/>
    <p:sldId id="469" r:id="rId154"/>
    <p:sldId id="476" r:id="rId155"/>
    <p:sldId id="477" r:id="rId156"/>
    <p:sldId id="478" r:id="rId157"/>
    <p:sldId id="611" r:id="rId158"/>
    <p:sldId id="479" r:id="rId159"/>
    <p:sldId id="480" r:id="rId160"/>
    <p:sldId id="481" r:id="rId161"/>
    <p:sldId id="482" r:id="rId162"/>
    <p:sldId id="612" r:id="rId163"/>
    <p:sldId id="483" r:id="rId164"/>
    <p:sldId id="484" r:id="rId165"/>
    <p:sldId id="548" r:id="rId166"/>
    <p:sldId id="549" r:id="rId167"/>
    <p:sldId id="357" r:id="rId168"/>
    <p:sldId id="359" r:id="rId169"/>
    <p:sldId id="389" r:id="rId170"/>
    <p:sldId id="588" r:id="rId171"/>
    <p:sldId id="361" r:id="rId172"/>
    <p:sldId id="587" r:id="rId173"/>
    <p:sldId id="589" r:id="rId174"/>
    <p:sldId id="388" r:id="rId175"/>
    <p:sldId id="358" r:id="rId176"/>
    <p:sldId id="485" r:id="rId177"/>
    <p:sldId id="392" r:id="rId178"/>
    <p:sldId id="397" r:id="rId179"/>
    <p:sldId id="399" r:id="rId180"/>
    <p:sldId id="402" r:id="rId181"/>
    <p:sldId id="490" r:id="rId182"/>
    <p:sldId id="585" r:id="rId183"/>
    <p:sldId id="586" r:id="rId184"/>
    <p:sldId id="491" r:id="rId185"/>
    <p:sldId id="492" r:id="rId186"/>
    <p:sldId id="493" r:id="rId187"/>
    <p:sldId id="494" r:id="rId188"/>
    <p:sldId id="495" r:id="rId189"/>
    <p:sldId id="496" r:id="rId190"/>
    <p:sldId id="497" r:id="rId191"/>
    <p:sldId id="498" r:id="rId192"/>
    <p:sldId id="499" r:id="rId193"/>
    <p:sldId id="500" r:id="rId194"/>
    <p:sldId id="501" r:id="rId195"/>
    <p:sldId id="502" r:id="rId196"/>
    <p:sldId id="503" r:id="rId197"/>
    <p:sldId id="554" r:id="rId198"/>
    <p:sldId id="555" r:id="rId199"/>
    <p:sldId id="590" r:id="rId200"/>
    <p:sldId id="591" r:id="rId201"/>
    <p:sldId id="362" r:id="rId202"/>
    <p:sldId id="404" r:id="rId203"/>
    <p:sldId id="504" r:id="rId204"/>
    <p:sldId id="505" r:id="rId205"/>
    <p:sldId id="506" r:id="rId206"/>
    <p:sldId id="507" r:id="rId207"/>
    <p:sldId id="508" r:id="rId208"/>
    <p:sldId id="509" r:id="rId209"/>
    <p:sldId id="510" r:id="rId210"/>
    <p:sldId id="511" r:id="rId211"/>
    <p:sldId id="512" r:id="rId212"/>
    <p:sldId id="513" r:id="rId213"/>
    <p:sldId id="550" r:id="rId214"/>
    <p:sldId id="514" r:id="rId215"/>
    <p:sldId id="515" r:id="rId216"/>
    <p:sldId id="596" r:id="rId217"/>
    <p:sldId id="597" r:id="rId218"/>
    <p:sldId id="516" r:id="rId219"/>
    <p:sldId id="523" r:id="rId220"/>
    <p:sldId id="522" r:id="rId221"/>
    <p:sldId id="518" r:id="rId222"/>
    <p:sldId id="519" r:id="rId223"/>
    <p:sldId id="520" r:id="rId224"/>
    <p:sldId id="521" r:id="rId225"/>
    <p:sldId id="524" r:id="rId226"/>
    <p:sldId id="525" r:id="rId227"/>
    <p:sldId id="526" r:id="rId228"/>
    <p:sldId id="528" r:id="rId229"/>
    <p:sldId id="534" r:id="rId230"/>
    <p:sldId id="529" r:id="rId231"/>
    <p:sldId id="530" r:id="rId232"/>
    <p:sldId id="531" r:id="rId233"/>
    <p:sldId id="532" r:id="rId234"/>
    <p:sldId id="533" r:id="rId235"/>
    <p:sldId id="527" r:id="rId236"/>
    <p:sldId id="556" r:id="rId237"/>
    <p:sldId id="557" r:id="rId238"/>
    <p:sldId id="592" r:id="rId2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la abdulla" initials="aa" lastIdx="2" clrIdx="0">
    <p:extLst>
      <p:ext uri="{19B8F6BF-5375-455C-9EA6-DF929625EA0E}">
        <p15:presenceInfo xmlns:p15="http://schemas.microsoft.com/office/powerpoint/2012/main" userId="e04007086198fe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57" autoAdjust="0"/>
  </p:normalViewPr>
  <p:slideViewPr>
    <p:cSldViewPr>
      <p:cViewPr>
        <p:scale>
          <a:sx n="100" d="100"/>
          <a:sy n="100" d="100"/>
        </p:scale>
        <p:origin x="194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0" d="100"/>
          <a:sy n="50" d="100"/>
        </p:scale>
        <p:origin x="-27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microsoft.com/office/2015/10/relationships/revisionInfo" Target="revisionInfo.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notesMaster" Target="notesMasters/notes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commentAuthors" Target="commentAuthor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929103-F54D-45BE-A970-71EC1DFE63D1}" type="datetimeFigureOut">
              <a:rPr lang="en-US" smtClean="0"/>
              <a:pPr/>
              <a:t>4/10/2018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FEA32-04AF-4AD9-87D1-59C817B852B5}" type="slidenum">
              <a:rPr lang="en-IN" smtClean="0"/>
              <a:pPr/>
              <a:t>‹#›</a:t>
            </a:fld>
            <a:endParaRPr lang="en-IN"/>
          </a:p>
        </p:txBody>
      </p:sp>
      <p:pic>
        <p:nvPicPr>
          <p:cNvPr id="7" name="Picture 6" descr="jjOASxvL.jpg"/>
          <p:cNvPicPr>
            <a:picLocks noChangeAspect="1"/>
          </p:cNvPicPr>
          <p:nvPr/>
        </p:nvPicPr>
        <p:blipFill>
          <a:blip r:embed="rId2" cstate="print"/>
          <a:stretch>
            <a:fillRect/>
          </a:stretch>
        </p:blipFill>
        <p:spPr>
          <a:xfrm>
            <a:off x="571480" y="8753446"/>
            <a:ext cx="1025892" cy="390554"/>
          </a:xfrm>
          <a:prstGeom prst="rect">
            <a:avLst/>
          </a:prstGeom>
        </p:spPr>
      </p:pic>
    </p:spTree>
    <p:extLst>
      <p:ext uri="{BB962C8B-B14F-4D97-AF65-F5344CB8AC3E}">
        <p14:creationId xmlns:p14="http://schemas.microsoft.com/office/powerpoint/2010/main" val="3211061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85ACDB-7281-4342-98C1-ACA165793265}" type="datetimeFigureOut">
              <a:rPr lang="en-US" smtClean="0"/>
              <a:pPr/>
              <a:t>4/10/2018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620BAD-6089-431B-956C-2D8C44C67061}" type="slidenum">
              <a:rPr lang="en-IN" smtClean="0"/>
              <a:pPr/>
              <a:t>‹#›</a:t>
            </a:fld>
            <a:endParaRPr lang="en-IN"/>
          </a:p>
        </p:txBody>
      </p:sp>
    </p:spTree>
    <p:extLst>
      <p:ext uri="{BB962C8B-B14F-4D97-AF65-F5344CB8AC3E}">
        <p14:creationId xmlns:p14="http://schemas.microsoft.com/office/powerpoint/2010/main" val="145994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B620BAD-6089-431B-956C-2D8C44C67061}" type="slidenum">
              <a:rPr lang="en-IN" smtClean="0"/>
              <a:pPr/>
              <a:t>1</a:t>
            </a:fld>
            <a:endParaRPr lang="en-IN"/>
          </a:p>
        </p:txBody>
      </p:sp>
    </p:spTree>
    <p:extLst>
      <p:ext uri="{BB962C8B-B14F-4D97-AF65-F5344CB8AC3E}">
        <p14:creationId xmlns:p14="http://schemas.microsoft.com/office/powerpoint/2010/main" val="343662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B620BAD-6089-431B-956C-2D8C44C67061}" type="slidenum">
              <a:rPr lang="en-IN" smtClean="0"/>
              <a:pPr/>
              <a:t>3</a:t>
            </a:fld>
            <a:endParaRPr lang="en-IN"/>
          </a:p>
        </p:txBody>
      </p:sp>
    </p:spTree>
    <p:extLst>
      <p:ext uri="{BB962C8B-B14F-4D97-AF65-F5344CB8AC3E}">
        <p14:creationId xmlns:p14="http://schemas.microsoft.com/office/powerpoint/2010/main" val="53764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B620BAD-6089-431B-956C-2D8C44C67061}" type="slidenum">
              <a:rPr lang="en-IN" smtClean="0"/>
              <a:pPr/>
              <a:t>93</a:t>
            </a:fld>
            <a:endParaRPr lang="en-IN"/>
          </a:p>
        </p:txBody>
      </p:sp>
    </p:spTree>
    <p:extLst>
      <p:ext uri="{BB962C8B-B14F-4D97-AF65-F5344CB8AC3E}">
        <p14:creationId xmlns:p14="http://schemas.microsoft.com/office/powerpoint/2010/main" val="76830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C328876-3A43-40A4-9911-6A9A09DEF35D}" type="datetimeFigureOut">
              <a:rPr lang="en-US" smtClean="0"/>
              <a:pPr/>
              <a:t>4/10/2018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C328876-3A43-40A4-9911-6A9A09DEF35D}" type="datetimeFigureOut">
              <a:rPr lang="en-US" smtClean="0"/>
              <a:pPr/>
              <a:t>4/10/2018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C328876-3A43-40A4-9911-6A9A09DEF35D}" type="datetimeFigureOut">
              <a:rPr lang="en-US" smtClean="0"/>
              <a:pPr/>
              <a:t>4/10/2018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6FC0"/>
          </a:solidFill>
        </p:spPr>
        <p:txBody>
          <a:bodyPr wrap="square" lIns="0" tIns="0" rIns="0" bIns="0" rtlCol="0"/>
          <a:lstStyle/>
          <a:p>
            <a:endParaRPr sz="1350"/>
          </a:p>
        </p:txBody>
      </p:sp>
      <p:sp>
        <p:nvSpPr>
          <p:cNvPr id="2" name="Holder 2"/>
          <p:cNvSpPr>
            <a:spLocks noGrp="1"/>
          </p:cNvSpPr>
          <p:nvPr>
            <p:ph type="ctrTitle"/>
          </p:nvPr>
        </p:nvSpPr>
        <p:spPr>
          <a:xfrm>
            <a:off x="1148333" y="502742"/>
            <a:ext cx="6847523" cy="761747"/>
          </a:xfrm>
          <a:prstGeom prst="rect">
            <a:avLst/>
          </a:prstGeom>
        </p:spPr>
        <p:txBody>
          <a:bodyPr wrap="square" lIns="0" tIns="0" rIns="0" bIns="0">
            <a:spAutoFit/>
          </a:bodyPr>
          <a:lstStyle>
            <a:lvl1pPr>
              <a:defRPr sz="4950" b="0" i="0">
                <a:solidFill>
                  <a:schemeClr val="bg1"/>
                </a:solidFill>
                <a:latin typeface="Segoe UI Light"/>
                <a:cs typeface="Segoe UI Light"/>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0025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563868" y="125680"/>
            <a:ext cx="1132999" cy="271293"/>
          </a:xfrm>
        </p:spPr>
        <p:txBody>
          <a:bodyPr lIns="0" tIns="0" rIns="0" bIns="0"/>
          <a:lstStyle>
            <a:lvl1pPr>
              <a:defRPr sz="1763" b="0" i="0">
                <a:solidFill>
                  <a:schemeClr val="bg1"/>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65622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563868" y="125680"/>
            <a:ext cx="1132999" cy="271293"/>
          </a:xfrm>
        </p:spPr>
        <p:txBody>
          <a:bodyPr lIns="0" tIns="0" rIns="0" bIns="0"/>
          <a:lstStyle>
            <a:lvl1pPr>
              <a:defRPr sz="1763" b="0" i="0">
                <a:solidFill>
                  <a:schemeClr val="bg1"/>
                </a:solidFill>
                <a:latin typeface="Segoe UI"/>
                <a:cs typeface="Segoe UI"/>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9412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09419" y="1421891"/>
            <a:ext cx="3943350" cy="5257800"/>
          </a:xfrm>
          <a:custGeom>
            <a:avLst/>
            <a:gdLst/>
            <a:ahLst/>
            <a:cxnLst/>
            <a:rect l="l" t="t" r="r" b="b"/>
            <a:pathLst>
              <a:path w="5257800" h="5257800">
                <a:moveTo>
                  <a:pt x="2915341" y="5245100"/>
                </a:moveTo>
                <a:lnTo>
                  <a:pt x="2342458" y="5245100"/>
                </a:lnTo>
                <a:lnTo>
                  <a:pt x="2389622" y="5257800"/>
                </a:lnTo>
                <a:lnTo>
                  <a:pt x="2868177" y="5257800"/>
                </a:lnTo>
                <a:lnTo>
                  <a:pt x="2915341" y="5245100"/>
                </a:lnTo>
                <a:close/>
              </a:path>
              <a:path w="5257800" h="5257800">
                <a:moveTo>
                  <a:pt x="3008915" y="5232400"/>
                </a:moveTo>
                <a:lnTo>
                  <a:pt x="2248884" y="5232400"/>
                </a:lnTo>
                <a:lnTo>
                  <a:pt x="2295543" y="5245100"/>
                </a:lnTo>
                <a:lnTo>
                  <a:pt x="2962256" y="5245100"/>
                </a:lnTo>
                <a:lnTo>
                  <a:pt x="3008915" y="5232400"/>
                </a:lnTo>
                <a:close/>
              </a:path>
              <a:path w="5257800" h="5257800">
                <a:moveTo>
                  <a:pt x="3147286" y="5207000"/>
                </a:moveTo>
                <a:lnTo>
                  <a:pt x="2110513" y="5207000"/>
                </a:lnTo>
                <a:lnTo>
                  <a:pt x="2202487" y="5232400"/>
                </a:lnTo>
                <a:lnTo>
                  <a:pt x="3055312" y="5232400"/>
                </a:lnTo>
                <a:lnTo>
                  <a:pt x="3147286" y="5207000"/>
                </a:lnTo>
                <a:close/>
              </a:path>
              <a:path w="5257800" h="5257800">
                <a:moveTo>
                  <a:pt x="3192849" y="63500"/>
                </a:moveTo>
                <a:lnTo>
                  <a:pt x="2064950" y="63500"/>
                </a:lnTo>
                <a:lnTo>
                  <a:pt x="1711606" y="165100"/>
                </a:lnTo>
                <a:lnTo>
                  <a:pt x="1668945" y="190500"/>
                </a:lnTo>
                <a:lnTo>
                  <a:pt x="1584708" y="215900"/>
                </a:lnTo>
                <a:lnTo>
                  <a:pt x="1543147" y="241300"/>
                </a:lnTo>
                <a:lnTo>
                  <a:pt x="1501968" y="254000"/>
                </a:lnTo>
                <a:lnTo>
                  <a:pt x="1420785" y="304800"/>
                </a:lnTo>
                <a:lnTo>
                  <a:pt x="1380796" y="317500"/>
                </a:lnTo>
                <a:lnTo>
                  <a:pt x="1341219" y="342900"/>
                </a:lnTo>
                <a:lnTo>
                  <a:pt x="1263328" y="393700"/>
                </a:lnTo>
                <a:lnTo>
                  <a:pt x="1225029" y="406400"/>
                </a:lnTo>
                <a:lnTo>
                  <a:pt x="1149763" y="457200"/>
                </a:lnTo>
                <a:lnTo>
                  <a:pt x="1076321" y="508000"/>
                </a:lnTo>
                <a:lnTo>
                  <a:pt x="1040303" y="546100"/>
                </a:lnTo>
                <a:lnTo>
                  <a:pt x="969709" y="596900"/>
                </a:lnTo>
                <a:lnTo>
                  <a:pt x="935148" y="622300"/>
                </a:lnTo>
                <a:lnTo>
                  <a:pt x="901088" y="647700"/>
                </a:lnTo>
                <a:lnTo>
                  <a:pt x="867535" y="685800"/>
                </a:lnTo>
                <a:lnTo>
                  <a:pt x="834498" y="711200"/>
                </a:lnTo>
                <a:lnTo>
                  <a:pt x="801984" y="749300"/>
                </a:lnTo>
                <a:lnTo>
                  <a:pt x="770001" y="774700"/>
                </a:lnTo>
                <a:lnTo>
                  <a:pt x="738554" y="812800"/>
                </a:lnTo>
                <a:lnTo>
                  <a:pt x="707654" y="838200"/>
                </a:lnTo>
                <a:lnTo>
                  <a:pt x="677305" y="876300"/>
                </a:lnTo>
                <a:lnTo>
                  <a:pt x="647517" y="901700"/>
                </a:lnTo>
                <a:lnTo>
                  <a:pt x="618296" y="939800"/>
                </a:lnTo>
                <a:lnTo>
                  <a:pt x="589650" y="977900"/>
                </a:lnTo>
                <a:lnTo>
                  <a:pt x="561586" y="1016000"/>
                </a:lnTo>
                <a:lnTo>
                  <a:pt x="534112" y="1041400"/>
                </a:lnTo>
                <a:lnTo>
                  <a:pt x="507235" y="1079500"/>
                </a:lnTo>
                <a:lnTo>
                  <a:pt x="480963" y="1117600"/>
                </a:lnTo>
                <a:lnTo>
                  <a:pt x="455303" y="1155700"/>
                </a:lnTo>
                <a:lnTo>
                  <a:pt x="430262" y="1193800"/>
                </a:lnTo>
                <a:lnTo>
                  <a:pt x="405848" y="1231900"/>
                </a:lnTo>
                <a:lnTo>
                  <a:pt x="382068" y="1270000"/>
                </a:lnTo>
                <a:lnTo>
                  <a:pt x="358930" y="1308100"/>
                </a:lnTo>
                <a:lnTo>
                  <a:pt x="336441" y="1346200"/>
                </a:lnTo>
                <a:lnTo>
                  <a:pt x="314608" y="1384300"/>
                </a:lnTo>
                <a:lnTo>
                  <a:pt x="293440" y="1422400"/>
                </a:lnTo>
                <a:lnTo>
                  <a:pt x="272942" y="1473200"/>
                </a:lnTo>
                <a:lnTo>
                  <a:pt x="253124" y="1511300"/>
                </a:lnTo>
                <a:lnTo>
                  <a:pt x="233992" y="1549400"/>
                </a:lnTo>
                <a:lnTo>
                  <a:pt x="215554" y="1587500"/>
                </a:lnTo>
                <a:lnTo>
                  <a:pt x="197816" y="1638300"/>
                </a:lnTo>
                <a:lnTo>
                  <a:pt x="180787" y="1676400"/>
                </a:lnTo>
                <a:lnTo>
                  <a:pt x="164474" y="1714500"/>
                </a:lnTo>
                <a:lnTo>
                  <a:pt x="148885" y="1765300"/>
                </a:lnTo>
                <a:lnTo>
                  <a:pt x="134026" y="1803400"/>
                </a:lnTo>
                <a:lnTo>
                  <a:pt x="119906" y="1854200"/>
                </a:lnTo>
                <a:lnTo>
                  <a:pt x="106531" y="1892300"/>
                </a:lnTo>
                <a:lnTo>
                  <a:pt x="93909" y="1930400"/>
                </a:lnTo>
                <a:lnTo>
                  <a:pt x="82048" y="1981200"/>
                </a:lnTo>
                <a:lnTo>
                  <a:pt x="70954" y="2032000"/>
                </a:lnTo>
                <a:lnTo>
                  <a:pt x="60636" y="2070100"/>
                </a:lnTo>
                <a:lnTo>
                  <a:pt x="51101" y="2120900"/>
                </a:lnTo>
                <a:lnTo>
                  <a:pt x="42356" y="2159000"/>
                </a:lnTo>
                <a:lnTo>
                  <a:pt x="34408" y="2209800"/>
                </a:lnTo>
                <a:lnTo>
                  <a:pt x="27266" y="2260600"/>
                </a:lnTo>
                <a:lnTo>
                  <a:pt x="20936" y="2298700"/>
                </a:lnTo>
                <a:lnTo>
                  <a:pt x="15426" y="2349500"/>
                </a:lnTo>
                <a:lnTo>
                  <a:pt x="10743" y="2400300"/>
                </a:lnTo>
                <a:lnTo>
                  <a:pt x="6895" y="2438400"/>
                </a:lnTo>
                <a:lnTo>
                  <a:pt x="3890" y="2489200"/>
                </a:lnTo>
                <a:lnTo>
                  <a:pt x="1733" y="2540000"/>
                </a:lnTo>
                <a:lnTo>
                  <a:pt x="434" y="2590800"/>
                </a:lnTo>
                <a:lnTo>
                  <a:pt x="0" y="2628900"/>
                </a:lnTo>
                <a:lnTo>
                  <a:pt x="434" y="2679700"/>
                </a:lnTo>
                <a:lnTo>
                  <a:pt x="1733" y="2730500"/>
                </a:lnTo>
                <a:lnTo>
                  <a:pt x="3890" y="2781300"/>
                </a:lnTo>
                <a:lnTo>
                  <a:pt x="6895" y="2832100"/>
                </a:lnTo>
                <a:lnTo>
                  <a:pt x="10743" y="2870200"/>
                </a:lnTo>
                <a:lnTo>
                  <a:pt x="15426" y="2921000"/>
                </a:lnTo>
                <a:lnTo>
                  <a:pt x="20936" y="2971800"/>
                </a:lnTo>
                <a:lnTo>
                  <a:pt x="27266" y="3009900"/>
                </a:lnTo>
                <a:lnTo>
                  <a:pt x="34408" y="3060700"/>
                </a:lnTo>
                <a:lnTo>
                  <a:pt x="42356" y="3111500"/>
                </a:lnTo>
                <a:lnTo>
                  <a:pt x="51101" y="3149600"/>
                </a:lnTo>
                <a:lnTo>
                  <a:pt x="60636" y="3200400"/>
                </a:lnTo>
                <a:lnTo>
                  <a:pt x="70954" y="3238500"/>
                </a:lnTo>
                <a:lnTo>
                  <a:pt x="82048" y="3289300"/>
                </a:lnTo>
                <a:lnTo>
                  <a:pt x="93909" y="3340100"/>
                </a:lnTo>
                <a:lnTo>
                  <a:pt x="106531" y="3378200"/>
                </a:lnTo>
                <a:lnTo>
                  <a:pt x="119906" y="3416300"/>
                </a:lnTo>
                <a:lnTo>
                  <a:pt x="134026" y="3467100"/>
                </a:lnTo>
                <a:lnTo>
                  <a:pt x="148885" y="3505200"/>
                </a:lnTo>
                <a:lnTo>
                  <a:pt x="164474" y="3556000"/>
                </a:lnTo>
                <a:lnTo>
                  <a:pt x="180787" y="3594100"/>
                </a:lnTo>
                <a:lnTo>
                  <a:pt x="197816" y="3632200"/>
                </a:lnTo>
                <a:lnTo>
                  <a:pt x="215554" y="3683000"/>
                </a:lnTo>
                <a:lnTo>
                  <a:pt x="233992" y="3721100"/>
                </a:lnTo>
                <a:lnTo>
                  <a:pt x="253124" y="3759200"/>
                </a:lnTo>
                <a:lnTo>
                  <a:pt x="272942" y="3797300"/>
                </a:lnTo>
                <a:lnTo>
                  <a:pt x="293440" y="3848100"/>
                </a:lnTo>
                <a:lnTo>
                  <a:pt x="314608" y="3886200"/>
                </a:lnTo>
                <a:lnTo>
                  <a:pt x="336441" y="3924300"/>
                </a:lnTo>
                <a:lnTo>
                  <a:pt x="358930" y="3962400"/>
                </a:lnTo>
                <a:lnTo>
                  <a:pt x="382068" y="4000500"/>
                </a:lnTo>
                <a:lnTo>
                  <a:pt x="405848" y="4038600"/>
                </a:lnTo>
                <a:lnTo>
                  <a:pt x="430262" y="4076700"/>
                </a:lnTo>
                <a:lnTo>
                  <a:pt x="455303" y="4114800"/>
                </a:lnTo>
                <a:lnTo>
                  <a:pt x="480963" y="4152900"/>
                </a:lnTo>
                <a:lnTo>
                  <a:pt x="507235" y="4191000"/>
                </a:lnTo>
                <a:lnTo>
                  <a:pt x="534112" y="4229100"/>
                </a:lnTo>
                <a:lnTo>
                  <a:pt x="561586" y="4254500"/>
                </a:lnTo>
                <a:lnTo>
                  <a:pt x="589650" y="4292600"/>
                </a:lnTo>
                <a:lnTo>
                  <a:pt x="618296" y="4330700"/>
                </a:lnTo>
                <a:lnTo>
                  <a:pt x="647517" y="4368800"/>
                </a:lnTo>
                <a:lnTo>
                  <a:pt x="677305" y="4394200"/>
                </a:lnTo>
                <a:lnTo>
                  <a:pt x="707654" y="4432300"/>
                </a:lnTo>
                <a:lnTo>
                  <a:pt x="738554" y="4457700"/>
                </a:lnTo>
                <a:lnTo>
                  <a:pt x="770001" y="4495800"/>
                </a:lnTo>
                <a:lnTo>
                  <a:pt x="801984" y="4521200"/>
                </a:lnTo>
                <a:lnTo>
                  <a:pt x="834498" y="4559300"/>
                </a:lnTo>
                <a:lnTo>
                  <a:pt x="867535" y="4584700"/>
                </a:lnTo>
                <a:lnTo>
                  <a:pt x="901088" y="4622800"/>
                </a:lnTo>
                <a:lnTo>
                  <a:pt x="935148" y="4648200"/>
                </a:lnTo>
                <a:lnTo>
                  <a:pt x="969709" y="4673600"/>
                </a:lnTo>
                <a:lnTo>
                  <a:pt x="1040303" y="4724400"/>
                </a:lnTo>
                <a:lnTo>
                  <a:pt x="1076321" y="4762500"/>
                </a:lnTo>
                <a:lnTo>
                  <a:pt x="1149763" y="4813300"/>
                </a:lnTo>
                <a:lnTo>
                  <a:pt x="1225029" y="4864100"/>
                </a:lnTo>
                <a:lnTo>
                  <a:pt x="1263328" y="4876800"/>
                </a:lnTo>
                <a:lnTo>
                  <a:pt x="1302060" y="4902200"/>
                </a:lnTo>
                <a:lnTo>
                  <a:pt x="1380796" y="4953000"/>
                </a:lnTo>
                <a:lnTo>
                  <a:pt x="1420785" y="4965700"/>
                </a:lnTo>
                <a:lnTo>
                  <a:pt x="1501968" y="5016500"/>
                </a:lnTo>
                <a:lnTo>
                  <a:pt x="1543147" y="5029200"/>
                </a:lnTo>
                <a:lnTo>
                  <a:pt x="1584708" y="5054600"/>
                </a:lnTo>
                <a:lnTo>
                  <a:pt x="1668945" y="5080000"/>
                </a:lnTo>
                <a:lnTo>
                  <a:pt x="1711606" y="5105400"/>
                </a:lnTo>
                <a:lnTo>
                  <a:pt x="2064950" y="5207000"/>
                </a:lnTo>
                <a:lnTo>
                  <a:pt x="3192849" y="5207000"/>
                </a:lnTo>
                <a:lnTo>
                  <a:pt x="3546193" y="5105400"/>
                </a:lnTo>
                <a:lnTo>
                  <a:pt x="3588854" y="5080000"/>
                </a:lnTo>
                <a:lnTo>
                  <a:pt x="3673091" y="5054600"/>
                </a:lnTo>
                <a:lnTo>
                  <a:pt x="3714652" y="5029200"/>
                </a:lnTo>
                <a:lnTo>
                  <a:pt x="3755831" y="5016500"/>
                </a:lnTo>
                <a:lnTo>
                  <a:pt x="3837014" y="4965700"/>
                </a:lnTo>
                <a:lnTo>
                  <a:pt x="3877003" y="4953000"/>
                </a:lnTo>
                <a:lnTo>
                  <a:pt x="3955739" y="4902200"/>
                </a:lnTo>
                <a:lnTo>
                  <a:pt x="3994471" y="4876800"/>
                </a:lnTo>
                <a:lnTo>
                  <a:pt x="4032770" y="4864100"/>
                </a:lnTo>
                <a:lnTo>
                  <a:pt x="4108036" y="4813300"/>
                </a:lnTo>
                <a:lnTo>
                  <a:pt x="4181478" y="4762500"/>
                </a:lnTo>
                <a:lnTo>
                  <a:pt x="4217496" y="4724400"/>
                </a:lnTo>
                <a:lnTo>
                  <a:pt x="4288090" y="4673600"/>
                </a:lnTo>
                <a:lnTo>
                  <a:pt x="4322651" y="4648200"/>
                </a:lnTo>
                <a:lnTo>
                  <a:pt x="4356711" y="4622800"/>
                </a:lnTo>
                <a:lnTo>
                  <a:pt x="4390264" y="4584700"/>
                </a:lnTo>
                <a:lnTo>
                  <a:pt x="4423301" y="4559300"/>
                </a:lnTo>
                <a:lnTo>
                  <a:pt x="4455815" y="4521200"/>
                </a:lnTo>
                <a:lnTo>
                  <a:pt x="4487799" y="4495800"/>
                </a:lnTo>
                <a:lnTo>
                  <a:pt x="4519245" y="4457700"/>
                </a:lnTo>
                <a:lnTo>
                  <a:pt x="4550145" y="4432300"/>
                </a:lnTo>
                <a:lnTo>
                  <a:pt x="4580494" y="4394200"/>
                </a:lnTo>
                <a:lnTo>
                  <a:pt x="4610282" y="4368800"/>
                </a:lnTo>
                <a:lnTo>
                  <a:pt x="4639503" y="4330700"/>
                </a:lnTo>
                <a:lnTo>
                  <a:pt x="4668149" y="4292600"/>
                </a:lnTo>
                <a:lnTo>
                  <a:pt x="4696213" y="4254500"/>
                </a:lnTo>
                <a:lnTo>
                  <a:pt x="4723687" y="4229100"/>
                </a:lnTo>
                <a:lnTo>
                  <a:pt x="4750564" y="4191000"/>
                </a:lnTo>
                <a:lnTo>
                  <a:pt x="4776836" y="4152900"/>
                </a:lnTo>
                <a:lnTo>
                  <a:pt x="4802496" y="4114800"/>
                </a:lnTo>
                <a:lnTo>
                  <a:pt x="4827537" y="4076700"/>
                </a:lnTo>
                <a:lnTo>
                  <a:pt x="4851951" y="4038600"/>
                </a:lnTo>
                <a:lnTo>
                  <a:pt x="4875731" y="4000500"/>
                </a:lnTo>
                <a:lnTo>
                  <a:pt x="4898869" y="3962400"/>
                </a:lnTo>
                <a:lnTo>
                  <a:pt x="4921358" y="3924300"/>
                </a:lnTo>
                <a:lnTo>
                  <a:pt x="4943191" y="3886200"/>
                </a:lnTo>
                <a:lnTo>
                  <a:pt x="4964359" y="3848100"/>
                </a:lnTo>
                <a:lnTo>
                  <a:pt x="4984857" y="3797300"/>
                </a:lnTo>
                <a:lnTo>
                  <a:pt x="5004675" y="3759200"/>
                </a:lnTo>
                <a:lnTo>
                  <a:pt x="5023807" y="3721100"/>
                </a:lnTo>
                <a:lnTo>
                  <a:pt x="5042245" y="3683000"/>
                </a:lnTo>
                <a:lnTo>
                  <a:pt x="5059983" y="3632200"/>
                </a:lnTo>
                <a:lnTo>
                  <a:pt x="5077012" y="3594100"/>
                </a:lnTo>
                <a:lnTo>
                  <a:pt x="5093325" y="3556000"/>
                </a:lnTo>
                <a:lnTo>
                  <a:pt x="5108914" y="3505200"/>
                </a:lnTo>
                <a:lnTo>
                  <a:pt x="5123773" y="3467100"/>
                </a:lnTo>
                <a:lnTo>
                  <a:pt x="5137893" y="3416300"/>
                </a:lnTo>
                <a:lnTo>
                  <a:pt x="5151268" y="3378200"/>
                </a:lnTo>
                <a:lnTo>
                  <a:pt x="5163890" y="3340100"/>
                </a:lnTo>
                <a:lnTo>
                  <a:pt x="5175751" y="3289300"/>
                </a:lnTo>
                <a:lnTo>
                  <a:pt x="5186845" y="3238500"/>
                </a:lnTo>
                <a:lnTo>
                  <a:pt x="5197163" y="3200400"/>
                </a:lnTo>
                <a:lnTo>
                  <a:pt x="5206698" y="3149600"/>
                </a:lnTo>
                <a:lnTo>
                  <a:pt x="5215443" y="3111500"/>
                </a:lnTo>
                <a:lnTo>
                  <a:pt x="5223391" y="3060700"/>
                </a:lnTo>
                <a:lnTo>
                  <a:pt x="5230533" y="3009900"/>
                </a:lnTo>
                <a:lnTo>
                  <a:pt x="5236863" y="2971800"/>
                </a:lnTo>
                <a:lnTo>
                  <a:pt x="5242373" y="2921000"/>
                </a:lnTo>
                <a:lnTo>
                  <a:pt x="5247056" y="2870200"/>
                </a:lnTo>
                <a:lnTo>
                  <a:pt x="5250904" y="2832100"/>
                </a:lnTo>
                <a:lnTo>
                  <a:pt x="5253909" y="2781300"/>
                </a:lnTo>
                <a:lnTo>
                  <a:pt x="5256066" y="2730500"/>
                </a:lnTo>
                <a:lnTo>
                  <a:pt x="5257365" y="2679700"/>
                </a:lnTo>
                <a:lnTo>
                  <a:pt x="5257800" y="2628900"/>
                </a:lnTo>
                <a:lnTo>
                  <a:pt x="5257365" y="2590800"/>
                </a:lnTo>
                <a:lnTo>
                  <a:pt x="5256066" y="2540000"/>
                </a:lnTo>
                <a:lnTo>
                  <a:pt x="5253909" y="2489200"/>
                </a:lnTo>
                <a:lnTo>
                  <a:pt x="5250904" y="2438400"/>
                </a:lnTo>
                <a:lnTo>
                  <a:pt x="5247056" y="2400300"/>
                </a:lnTo>
                <a:lnTo>
                  <a:pt x="5242373" y="2349500"/>
                </a:lnTo>
                <a:lnTo>
                  <a:pt x="5236863" y="2298700"/>
                </a:lnTo>
                <a:lnTo>
                  <a:pt x="5230533" y="2260600"/>
                </a:lnTo>
                <a:lnTo>
                  <a:pt x="5223391" y="2209800"/>
                </a:lnTo>
                <a:lnTo>
                  <a:pt x="5215443" y="2159000"/>
                </a:lnTo>
                <a:lnTo>
                  <a:pt x="5206698" y="2120900"/>
                </a:lnTo>
                <a:lnTo>
                  <a:pt x="5197163" y="2070100"/>
                </a:lnTo>
                <a:lnTo>
                  <a:pt x="5186845" y="2032000"/>
                </a:lnTo>
                <a:lnTo>
                  <a:pt x="5175751" y="1981200"/>
                </a:lnTo>
                <a:lnTo>
                  <a:pt x="5163890" y="1930400"/>
                </a:lnTo>
                <a:lnTo>
                  <a:pt x="5151268" y="1892300"/>
                </a:lnTo>
                <a:lnTo>
                  <a:pt x="5137893" y="1854200"/>
                </a:lnTo>
                <a:lnTo>
                  <a:pt x="5123773" y="1803400"/>
                </a:lnTo>
                <a:lnTo>
                  <a:pt x="5108914" y="1765300"/>
                </a:lnTo>
                <a:lnTo>
                  <a:pt x="5093325" y="1714500"/>
                </a:lnTo>
                <a:lnTo>
                  <a:pt x="5077012" y="1676400"/>
                </a:lnTo>
                <a:lnTo>
                  <a:pt x="5059983" y="1638300"/>
                </a:lnTo>
                <a:lnTo>
                  <a:pt x="5042245" y="1587500"/>
                </a:lnTo>
                <a:lnTo>
                  <a:pt x="5023807" y="1549400"/>
                </a:lnTo>
                <a:lnTo>
                  <a:pt x="5004675" y="1511300"/>
                </a:lnTo>
                <a:lnTo>
                  <a:pt x="4984857" y="1473200"/>
                </a:lnTo>
                <a:lnTo>
                  <a:pt x="4964359" y="1422400"/>
                </a:lnTo>
                <a:lnTo>
                  <a:pt x="4943191" y="1384300"/>
                </a:lnTo>
                <a:lnTo>
                  <a:pt x="4921358" y="1346200"/>
                </a:lnTo>
                <a:lnTo>
                  <a:pt x="4898869" y="1308100"/>
                </a:lnTo>
                <a:lnTo>
                  <a:pt x="4875731" y="1270000"/>
                </a:lnTo>
                <a:lnTo>
                  <a:pt x="4851951" y="1231900"/>
                </a:lnTo>
                <a:lnTo>
                  <a:pt x="4827537" y="1193800"/>
                </a:lnTo>
                <a:lnTo>
                  <a:pt x="4802496" y="1155700"/>
                </a:lnTo>
                <a:lnTo>
                  <a:pt x="4776836" y="1117600"/>
                </a:lnTo>
                <a:lnTo>
                  <a:pt x="4750564" y="1079500"/>
                </a:lnTo>
                <a:lnTo>
                  <a:pt x="4723687" y="1041400"/>
                </a:lnTo>
                <a:lnTo>
                  <a:pt x="4696213" y="1016000"/>
                </a:lnTo>
                <a:lnTo>
                  <a:pt x="4668149" y="977900"/>
                </a:lnTo>
                <a:lnTo>
                  <a:pt x="4639503" y="939800"/>
                </a:lnTo>
                <a:lnTo>
                  <a:pt x="4610282" y="901700"/>
                </a:lnTo>
                <a:lnTo>
                  <a:pt x="4580494" y="876300"/>
                </a:lnTo>
                <a:lnTo>
                  <a:pt x="4550145" y="838200"/>
                </a:lnTo>
                <a:lnTo>
                  <a:pt x="4519245" y="812800"/>
                </a:lnTo>
                <a:lnTo>
                  <a:pt x="4487799" y="774700"/>
                </a:lnTo>
                <a:lnTo>
                  <a:pt x="4455815" y="749300"/>
                </a:lnTo>
                <a:lnTo>
                  <a:pt x="4423301" y="711200"/>
                </a:lnTo>
                <a:lnTo>
                  <a:pt x="4390264" y="685800"/>
                </a:lnTo>
                <a:lnTo>
                  <a:pt x="4356711" y="647700"/>
                </a:lnTo>
                <a:lnTo>
                  <a:pt x="4322651" y="622300"/>
                </a:lnTo>
                <a:lnTo>
                  <a:pt x="4288090" y="596900"/>
                </a:lnTo>
                <a:lnTo>
                  <a:pt x="4217496" y="546100"/>
                </a:lnTo>
                <a:lnTo>
                  <a:pt x="4181478" y="508000"/>
                </a:lnTo>
                <a:lnTo>
                  <a:pt x="4108036" y="457200"/>
                </a:lnTo>
                <a:lnTo>
                  <a:pt x="4032770" y="406400"/>
                </a:lnTo>
                <a:lnTo>
                  <a:pt x="3994471" y="393700"/>
                </a:lnTo>
                <a:lnTo>
                  <a:pt x="3916580" y="342900"/>
                </a:lnTo>
                <a:lnTo>
                  <a:pt x="3877003" y="317500"/>
                </a:lnTo>
                <a:lnTo>
                  <a:pt x="3837014" y="304800"/>
                </a:lnTo>
                <a:lnTo>
                  <a:pt x="3755831" y="254000"/>
                </a:lnTo>
                <a:lnTo>
                  <a:pt x="3714652" y="241300"/>
                </a:lnTo>
                <a:lnTo>
                  <a:pt x="3673091" y="215900"/>
                </a:lnTo>
                <a:lnTo>
                  <a:pt x="3588854" y="190500"/>
                </a:lnTo>
                <a:lnTo>
                  <a:pt x="3546193" y="165100"/>
                </a:lnTo>
                <a:lnTo>
                  <a:pt x="3192849" y="63500"/>
                </a:lnTo>
                <a:close/>
              </a:path>
              <a:path w="5257800" h="5257800">
                <a:moveTo>
                  <a:pt x="3055312" y="38100"/>
                </a:moveTo>
                <a:lnTo>
                  <a:pt x="2202487" y="38100"/>
                </a:lnTo>
                <a:lnTo>
                  <a:pt x="2110513" y="63500"/>
                </a:lnTo>
                <a:lnTo>
                  <a:pt x="3147286" y="63500"/>
                </a:lnTo>
                <a:lnTo>
                  <a:pt x="3055312" y="38100"/>
                </a:lnTo>
                <a:close/>
              </a:path>
              <a:path w="5257800" h="5257800">
                <a:moveTo>
                  <a:pt x="2962256" y="25400"/>
                </a:moveTo>
                <a:lnTo>
                  <a:pt x="2295543" y="25400"/>
                </a:lnTo>
                <a:lnTo>
                  <a:pt x="2248884" y="38100"/>
                </a:lnTo>
                <a:lnTo>
                  <a:pt x="3008915" y="38100"/>
                </a:lnTo>
                <a:lnTo>
                  <a:pt x="2962256" y="25400"/>
                </a:lnTo>
                <a:close/>
              </a:path>
              <a:path w="5257800" h="5257800">
                <a:moveTo>
                  <a:pt x="2868177" y="12700"/>
                </a:moveTo>
                <a:lnTo>
                  <a:pt x="2389622" y="12700"/>
                </a:lnTo>
                <a:lnTo>
                  <a:pt x="2342458" y="25400"/>
                </a:lnTo>
                <a:lnTo>
                  <a:pt x="2915341" y="25400"/>
                </a:lnTo>
                <a:lnTo>
                  <a:pt x="2868177" y="12700"/>
                </a:lnTo>
                <a:close/>
              </a:path>
              <a:path w="5257800" h="5257800">
                <a:moveTo>
                  <a:pt x="2628899" y="0"/>
                </a:moveTo>
                <a:lnTo>
                  <a:pt x="2580607" y="12700"/>
                </a:lnTo>
                <a:lnTo>
                  <a:pt x="2677192" y="12700"/>
                </a:lnTo>
                <a:lnTo>
                  <a:pt x="2628899" y="0"/>
                </a:lnTo>
                <a:close/>
              </a:path>
            </a:pathLst>
          </a:custGeom>
          <a:solidFill>
            <a:srgbClr val="006FC0"/>
          </a:solidFill>
        </p:spPr>
        <p:txBody>
          <a:bodyPr wrap="square" lIns="0" tIns="0" rIns="0" bIns="0" rtlCol="0"/>
          <a:lstStyle/>
          <a:p>
            <a:endParaRPr sz="1350"/>
          </a:p>
        </p:txBody>
      </p:sp>
      <p:sp>
        <p:nvSpPr>
          <p:cNvPr id="2" name="Holder 2"/>
          <p:cNvSpPr>
            <a:spLocks noGrp="1"/>
          </p:cNvSpPr>
          <p:nvPr>
            <p:ph type="title"/>
          </p:nvPr>
        </p:nvSpPr>
        <p:spPr>
          <a:xfrm>
            <a:off x="6563868" y="125680"/>
            <a:ext cx="1132999" cy="271293"/>
          </a:xfrm>
        </p:spPr>
        <p:txBody>
          <a:bodyPr lIns="0" tIns="0" rIns="0" bIns="0"/>
          <a:lstStyle>
            <a:lvl1pPr>
              <a:defRPr sz="1763" b="0" i="0">
                <a:solidFill>
                  <a:schemeClr val="bg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7425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1913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C328876-3A43-40A4-9911-6A9A09DEF35D}" type="datetimeFigureOut">
              <a:rPr lang="en-US" smtClean="0"/>
              <a:pPr/>
              <a:t>4/10/2018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328876-3A43-40A4-9911-6A9A09DEF35D}" type="datetimeFigureOut">
              <a:rPr lang="en-US" smtClean="0"/>
              <a:pPr/>
              <a:t>4/10/2018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C328876-3A43-40A4-9911-6A9A09DEF35D}" type="datetimeFigureOut">
              <a:rPr lang="en-US" smtClean="0"/>
              <a:pPr/>
              <a:t>4/10/2018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C328876-3A43-40A4-9911-6A9A09DEF35D}" type="datetimeFigureOut">
              <a:rPr lang="en-US" smtClean="0"/>
              <a:pPr/>
              <a:t>4/10/2018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C328876-3A43-40A4-9911-6A9A09DEF35D}" type="datetimeFigureOut">
              <a:rPr lang="en-US" smtClean="0"/>
              <a:pPr/>
              <a:t>4/10/2018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28876-3A43-40A4-9911-6A9A09DEF35D}" type="datetimeFigureOut">
              <a:rPr lang="en-US" smtClean="0"/>
              <a:pPr/>
              <a:t>4/10/2018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28876-3A43-40A4-9911-6A9A09DEF35D}" type="datetimeFigureOut">
              <a:rPr lang="en-US" smtClean="0"/>
              <a:pPr/>
              <a:t>4/10/2018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28876-3A43-40A4-9911-6A9A09DEF35D}" type="datetimeFigureOut">
              <a:rPr lang="en-US" smtClean="0"/>
              <a:pPr/>
              <a:t>4/10/2018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BCC09-C78B-4256-A44B-BA94B9CF487A}"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28876-3A43-40A4-9911-6A9A09DEF35D}" type="datetimeFigureOut">
              <a:rPr lang="en-US" smtClean="0"/>
              <a:pPr/>
              <a:t>4/10/2018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BCC09-C78B-4256-A44B-BA94B9CF487A}"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63868" y="125680"/>
            <a:ext cx="1132999" cy="361637"/>
          </a:xfrm>
          <a:prstGeom prst="rect">
            <a:avLst/>
          </a:prstGeom>
        </p:spPr>
        <p:txBody>
          <a:bodyPr wrap="square" lIns="0" tIns="0" rIns="0" bIns="0">
            <a:spAutoFit/>
          </a:bodyPr>
          <a:lstStyle>
            <a:lvl1pPr>
              <a:defRPr sz="2350" b="0" i="0">
                <a:solidFill>
                  <a:schemeClr val="bg1"/>
                </a:solidFill>
                <a:latin typeface="Segoe UI"/>
                <a:cs typeface="Segoe UI"/>
              </a:defRPr>
            </a:lvl1pPr>
          </a:lstStyle>
          <a:p>
            <a:endParaRPr/>
          </a:p>
        </p:txBody>
      </p:sp>
      <p:sp>
        <p:nvSpPr>
          <p:cNvPr id="3" name="Holder 3"/>
          <p:cNvSpPr>
            <a:spLocks noGrp="1"/>
          </p:cNvSpPr>
          <p:nvPr>
            <p:ph type="body" idx="1"/>
          </p:nvPr>
        </p:nvSpPr>
        <p:spPr>
          <a:xfrm>
            <a:off x="329718" y="1662531"/>
            <a:ext cx="848456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4/10/2018</a:t>
            </a:fld>
            <a:endParaRPr lang="en-US"/>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32782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The%20first%20web%20application%20developed%20for%20production%20using%20Angular%202%20was%20developed%20in%20Dart."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www.typescriptlang.or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plnkr.co/edit/?p=preview"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Is-a"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plnkr.co/edit/drfec8K80r9PVFUNYnNb?p=preview" TargetMode="Externa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twitter.com/Directive"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angular.io/api/http/Http"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onlineinterviewquestions.com/"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hyperlink" Target="https://en.wikipedia.org/wiki/Mnemonic"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mysite.com/whatever" TargetMode="External"/><Relationship Id="rId2" Type="http://schemas.openxmlformats.org/officeDocument/2006/relationships/hyperlink" Target="http://mysite.com/"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npmjs.com/files/package.js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angular.io/guide/npm-packag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hyperlink" Target="https://angular.io/api/core/Component"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ngular.io/guide/forms" TargetMode="External"/><Relationship Id="rId2" Type="http://schemas.openxmlformats.org/officeDocument/2006/relationships/hyperlink" Target="https://angular.io/guide/aot-compiler" TargetMode="External"/><Relationship Id="rId1" Type="http://schemas.openxmlformats.org/officeDocument/2006/relationships/slideLayout" Target="../slideLayouts/slideLayout2.xml"/><Relationship Id="rId4" Type="http://schemas.openxmlformats.org/officeDocument/2006/relationships/hyperlink" Target="https://angular.io/guide/reactive-form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ngular.io/guide/aot-compiler" TargetMode="External"/><Relationship Id="rId2" Type="http://schemas.openxmlformats.org/officeDocument/2006/relationships/hyperlink" Target="https://angular.io/api/core/Provider" TargetMode="External"/><Relationship Id="rId1" Type="http://schemas.openxmlformats.org/officeDocument/2006/relationships/slideLayout" Target="../slideLayouts/slideLayout2.xml"/><Relationship Id="rId4" Type="http://schemas.openxmlformats.org/officeDocument/2006/relationships/hyperlink" Target="https://angular.io/guide/router"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zenparsing/es-observable" TargetMode="External"/><Relationship Id="rId2" Type="http://schemas.openxmlformats.org/officeDocument/2006/relationships/hyperlink" Target="https://github.com/benlesh/RxJS" TargetMode="External"/><Relationship Id="rId1" Type="http://schemas.openxmlformats.org/officeDocument/2006/relationships/slideLayout" Target="../slideLayouts/slideLayout2.xml"/><Relationship Id="rId4" Type="http://schemas.openxmlformats.org/officeDocument/2006/relationships/hyperlink" Target="https://github.com/angular/zone.js"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ngular.io/guide/browser-support" TargetMode="External"/><Relationship Id="rId2" Type="http://schemas.openxmlformats.org/officeDocument/2006/relationships/hyperlink" Target="https://en.wikipedia.org/wiki/Polyfill" TargetMode="External"/><Relationship Id="rId1" Type="http://schemas.openxmlformats.org/officeDocument/2006/relationships/slideLayout" Target="../slideLayouts/slideLayout2.xml"/><Relationship Id="rId4" Type="http://schemas.openxmlformats.org/officeDocument/2006/relationships/hyperlink" Target="https://github.com/zloirock/core-j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github.com/angular/angular/blob/master/CHANGELOG.md"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Progressive_web_app" TargetMode="External"/><Relationship Id="rId2" Type="http://schemas.openxmlformats.org/officeDocument/2006/relationships/hyperlink" Target="https://en.wikipedia.org/wiki/Angular_(application_platform)#cite_note-7"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200" b="1" dirty="0">
                <a:solidFill>
                  <a:schemeClr val="accent6">
                    <a:lumMod val="75000"/>
                  </a:schemeClr>
                </a:solidFill>
                <a:effectLst>
                  <a:outerShdw blurRad="38100" dist="38100" dir="2700000" algn="tl">
                    <a:srgbClr val="000000">
                      <a:alpha val="43137"/>
                    </a:srgbClr>
                  </a:outerShdw>
                </a:effectLst>
              </a:rPr>
              <a:t>Angular</a:t>
            </a:r>
            <a:br>
              <a:rPr lang="en-US" sz="6000" dirty="0"/>
            </a:br>
            <a:endParaRPr lang="en-IN" sz="2200" dirty="0"/>
          </a:p>
        </p:txBody>
      </p:sp>
      <p:sp>
        <p:nvSpPr>
          <p:cNvPr id="3" name="Subtitle 2"/>
          <p:cNvSpPr>
            <a:spLocks noGrp="1"/>
          </p:cNvSpPr>
          <p:nvPr>
            <p:ph type="subTitle" idx="1"/>
          </p:nvPr>
        </p:nvSpPr>
        <p:spPr/>
        <p:txBody>
          <a:bodyPr>
            <a:normAutofit/>
          </a:bodyPr>
          <a:lstStyle/>
          <a:p>
            <a:r>
              <a:rPr lang="en-US" sz="3600" dirty="0">
                <a:effectLst>
                  <a:outerShdw blurRad="38100" dist="38100" dir="2700000" algn="tl">
                    <a:srgbClr val="000000">
                      <a:alpha val="43137"/>
                    </a:srgbClr>
                  </a:outerShdw>
                </a:effectLst>
              </a:rPr>
              <a:t>Workshop for Beginners</a:t>
            </a:r>
            <a:endParaRPr lang="en-IN" sz="3600" dirty="0">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Dart</a:t>
            </a:r>
          </a:p>
        </p:txBody>
      </p:sp>
      <p:sp>
        <p:nvSpPr>
          <p:cNvPr id="3" name="Content Placeholder 2"/>
          <p:cNvSpPr>
            <a:spLocks noGrp="1"/>
          </p:cNvSpPr>
          <p:nvPr>
            <p:ph idx="1"/>
          </p:nvPr>
        </p:nvSpPr>
        <p:spPr/>
        <p:txBody>
          <a:bodyPr>
            <a:normAutofit fontScale="77500" lnSpcReduction="20000"/>
          </a:bodyPr>
          <a:lstStyle/>
          <a:p>
            <a:r>
              <a:rPr lang="en-US" dirty="0"/>
              <a:t>Dart is an open source class based, object oriented, optionally typed programming language that allows us to develop browser based one page web applications and server side applications.</a:t>
            </a:r>
          </a:p>
          <a:p>
            <a:r>
              <a:rPr lang="en-US" dirty="0"/>
              <a:t>The syntax seems friendly both to those who are used to JavaScript and to those who are used to Java\PHP\C#.</a:t>
            </a:r>
          </a:p>
          <a:p>
            <a:r>
              <a:rPr lang="en-US" dirty="0"/>
              <a:t>We can execute the code either by using a Dart VM or by compiling it into JavaScript</a:t>
            </a:r>
          </a:p>
          <a:p>
            <a:r>
              <a:rPr lang="en-US" dirty="0"/>
              <a:t>The first web application developed for production using Angular 2 was developed in Dart.</a:t>
            </a:r>
          </a:p>
          <a:p>
            <a:pPr marL="0" indent="0">
              <a:buNone/>
            </a:pPr>
            <a:r>
              <a:rPr lang="en-US" dirty="0">
                <a:hlinkClick r:id="rId2" action="ppaction://hlinkfile"/>
              </a:rPr>
              <a:t>http://news.dartlang.org/2015/11/how-google-uses-angular-2-with-dart.html</a:t>
            </a:r>
            <a:endParaRPr lang="en-US" dirty="0"/>
          </a:p>
        </p:txBody>
      </p:sp>
    </p:spTree>
    <p:extLst>
      <p:ext uri="{BB962C8B-B14F-4D97-AF65-F5344CB8AC3E}">
        <p14:creationId xmlns:p14="http://schemas.microsoft.com/office/powerpoint/2010/main" val="78380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79513" y="476672"/>
            <a:ext cx="8280920" cy="5102200"/>
          </a:xfrm>
          <a:prstGeom prst="rect">
            <a:avLst/>
          </a:prstGeom>
        </p:spPr>
      </p:pic>
    </p:spTree>
    <p:extLst>
      <p:ext uri="{BB962C8B-B14F-4D97-AF65-F5344CB8AC3E}">
        <p14:creationId xmlns:p14="http://schemas.microsoft.com/office/powerpoint/2010/main" val="3876162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err="1"/>
              <a:t>BootStrapping</a:t>
            </a:r>
            <a:endParaRPr lang="en-US" dirty="0"/>
          </a:p>
        </p:txBody>
      </p:sp>
      <p:pic>
        <p:nvPicPr>
          <p:cNvPr id="4" name="Content Placeholder 3"/>
          <p:cNvPicPr>
            <a:picLocks noGrp="1" noChangeAspect="1"/>
          </p:cNvPicPr>
          <p:nvPr>
            <p:ph idx="1"/>
          </p:nvPr>
        </p:nvPicPr>
        <p:blipFill>
          <a:blip r:embed="rId2"/>
          <a:stretch>
            <a:fillRect/>
          </a:stretch>
        </p:blipFill>
        <p:spPr>
          <a:xfrm>
            <a:off x="701824" y="730103"/>
            <a:ext cx="7311891" cy="3240360"/>
          </a:xfrm>
          <a:prstGeom prst="rect">
            <a:avLst/>
          </a:prstGeom>
        </p:spPr>
      </p:pic>
      <p:sp>
        <p:nvSpPr>
          <p:cNvPr id="3" name="Rectangle 2">
            <a:extLst>
              <a:ext uri="{FF2B5EF4-FFF2-40B4-BE49-F238E27FC236}">
                <a16:creationId xmlns:a16="http://schemas.microsoft.com/office/drawing/2014/main" id="{BE7111F0-CF1C-44CD-9986-53BDB3FE0847}"/>
              </a:ext>
            </a:extLst>
          </p:cNvPr>
          <p:cNvSpPr/>
          <p:nvPr/>
        </p:nvSpPr>
        <p:spPr>
          <a:xfrm>
            <a:off x="701824" y="3861048"/>
            <a:ext cx="7740352" cy="2308324"/>
          </a:xfrm>
          <a:prstGeom prst="rect">
            <a:avLst/>
          </a:prstGeom>
        </p:spPr>
        <p:txBody>
          <a:bodyPr wrap="square">
            <a:spAutoFit/>
          </a:bodyPr>
          <a:lstStyle/>
          <a:p>
            <a:r>
              <a:rPr lang="en-IN" dirty="0"/>
              <a:t>Angular Modules help organize an application into cohesive blocks of functionality. </a:t>
            </a:r>
          </a:p>
          <a:p>
            <a:endParaRPr lang="en-IN" dirty="0"/>
          </a:p>
          <a:p>
            <a:r>
              <a:rPr lang="en-IN" dirty="0"/>
              <a:t>Root module needs to import the </a:t>
            </a:r>
            <a:r>
              <a:rPr lang="en-IN" dirty="0" err="1"/>
              <a:t>BrowserModule</a:t>
            </a:r>
            <a:r>
              <a:rPr lang="en-IN" dirty="0"/>
              <a:t> from @angular/platform-browser to the imports array. </a:t>
            </a:r>
          </a:p>
          <a:p>
            <a:endParaRPr lang="en-IN" dirty="0"/>
          </a:p>
          <a:p>
            <a:r>
              <a:rPr lang="en-IN" dirty="0" err="1"/>
              <a:t>PlatformBrowserDynamic</a:t>
            </a:r>
            <a:r>
              <a:rPr lang="en-IN" dirty="0"/>
              <a:t> - contains the client side code that processes templates</a:t>
            </a:r>
          </a:p>
        </p:txBody>
      </p:sp>
    </p:spTree>
    <p:extLst>
      <p:ext uri="{BB962C8B-B14F-4D97-AF65-F5344CB8AC3E}">
        <p14:creationId xmlns:p14="http://schemas.microsoft.com/office/powerpoint/2010/main" val="130896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a:t>
            </a:r>
            <a:r>
              <a:rPr lang="en-US" b="1" dirty="0" err="1"/>
              <a:t>AppModule</a:t>
            </a:r>
            <a:br>
              <a:rPr lang="en-US" dirty="0"/>
            </a:br>
            <a:endParaRPr lang="en-US" dirty="0"/>
          </a:p>
        </p:txBody>
      </p:sp>
      <p:sp>
        <p:nvSpPr>
          <p:cNvPr id="3" name="Content Placeholder 2"/>
          <p:cNvSpPr>
            <a:spLocks noGrp="1"/>
          </p:cNvSpPr>
          <p:nvPr>
            <p:ph idx="1"/>
          </p:nvPr>
        </p:nvSpPr>
        <p:spPr>
          <a:xfrm>
            <a:off x="457200" y="1600200"/>
            <a:ext cx="8229600" cy="4853136"/>
          </a:xfrm>
        </p:spPr>
        <p:txBody>
          <a:bodyPr>
            <a:normAutofit fontScale="70000" lnSpcReduction="20000"/>
          </a:bodyPr>
          <a:lstStyle/>
          <a:p>
            <a:r>
              <a:rPr lang="en-US" dirty="0" err="1"/>
              <a:t>AppModule</a:t>
            </a:r>
            <a:r>
              <a:rPr lang="en-US" dirty="0"/>
              <a:t> is the root module which bootstraps and launches the angular application. You can name it anything you want, but by convention it is named </a:t>
            </a:r>
            <a:r>
              <a:rPr lang="en-US" dirty="0" err="1"/>
              <a:t>AppModule</a:t>
            </a:r>
            <a:r>
              <a:rPr lang="en-US" dirty="0"/>
              <a:t>.</a:t>
            </a:r>
          </a:p>
          <a:p>
            <a:pPr marL="0" indent="0">
              <a:buNone/>
            </a:pPr>
            <a:endParaRPr lang="en-US" dirty="0"/>
          </a:p>
          <a:p>
            <a:r>
              <a:rPr lang="en-US" b="1" dirty="0"/>
              <a:t>It imports 2 system default modules –</a:t>
            </a:r>
          </a:p>
          <a:p>
            <a:r>
              <a:rPr lang="en-US" b="1" dirty="0" err="1"/>
              <a:t>BrowserModule</a:t>
            </a:r>
            <a:r>
              <a:rPr lang="en-US" b="1" dirty="0"/>
              <a:t>  </a:t>
            </a:r>
            <a:br>
              <a:rPr lang="en-US" dirty="0"/>
            </a:br>
            <a:r>
              <a:rPr lang="en-US" dirty="0"/>
              <a:t>- Every application that runs in a browser needs this module. In a later in this course we will discuss </a:t>
            </a:r>
            <a:r>
              <a:rPr lang="en-US" dirty="0" err="1"/>
              <a:t>NgIf</a:t>
            </a:r>
            <a:r>
              <a:rPr lang="en-US" dirty="0"/>
              <a:t> and </a:t>
            </a:r>
            <a:r>
              <a:rPr lang="en-US" dirty="0" err="1"/>
              <a:t>NgFor</a:t>
            </a:r>
            <a:r>
              <a:rPr lang="en-US" dirty="0"/>
              <a:t> directives which are also provided by this module.</a:t>
            </a:r>
          </a:p>
          <a:p>
            <a:r>
              <a:rPr lang="en-US" b="1" dirty="0" err="1"/>
              <a:t>NgModule</a:t>
            </a:r>
            <a:r>
              <a:rPr lang="en-US" b="1" dirty="0"/>
              <a:t> </a:t>
            </a:r>
            <a:r>
              <a:rPr lang="en-US" dirty="0"/>
              <a:t>- @component decorator adds metadata to an angular component class, similarly @</a:t>
            </a:r>
            <a:r>
              <a:rPr lang="en-US" dirty="0" err="1"/>
              <a:t>NgModule</a:t>
            </a:r>
            <a:r>
              <a:rPr lang="en-US" dirty="0"/>
              <a:t> decorator adds metadata to the angular module class a class is decorated @component decorator then that class becomes an angular component. Similarly if a </a:t>
            </a:r>
            <a:r>
              <a:rPr lang="en-US" dirty="0" err="1"/>
              <a:t>a</a:t>
            </a:r>
            <a:r>
              <a:rPr lang="en-US" dirty="0"/>
              <a:t> class is decorated with @</a:t>
            </a:r>
            <a:r>
              <a:rPr lang="en-US" dirty="0" err="1"/>
              <a:t>NgModule</a:t>
            </a:r>
            <a:r>
              <a:rPr lang="en-US" dirty="0"/>
              <a:t> decorator then that class becomes an angular module.</a:t>
            </a:r>
          </a:p>
        </p:txBody>
      </p:sp>
    </p:spTree>
    <p:extLst>
      <p:ext uri="{BB962C8B-B14F-4D97-AF65-F5344CB8AC3E}">
        <p14:creationId xmlns:p14="http://schemas.microsoft.com/office/powerpoint/2010/main" val="203151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ww.edureka.co/angular-jsEDUREKA ANGULARJS CERTIFICATION TRAINING&#10;Building Blocks of Angular&#10;Importing Modules&#10;Decorator&#10;D...">
            <a:extLst>
              <a:ext uri="{FF2B5EF4-FFF2-40B4-BE49-F238E27FC236}">
                <a16:creationId xmlns:a16="http://schemas.microsoft.com/office/drawing/2014/main" id="{001F6948-CAE6-4C32-B7AD-51E4414ECC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49" t="13600" r="1175" b="8001"/>
          <a:stretch/>
        </p:blipFill>
        <p:spPr bwMode="auto">
          <a:xfrm>
            <a:off x="89756" y="332656"/>
            <a:ext cx="8964488" cy="51492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46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Properties of the @</a:t>
            </a:r>
            <a:r>
              <a:rPr lang="en-US" b="1" dirty="0" err="1"/>
              <a:t>NgModule</a:t>
            </a:r>
            <a:r>
              <a:rPr lang="en-US" b="1" dirty="0"/>
              <a:t> decorator</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imports</a:t>
            </a:r>
            <a:r>
              <a:rPr lang="en-US" dirty="0"/>
              <a:t> - Imports the </a:t>
            </a:r>
            <a:r>
              <a:rPr lang="en-US" dirty="0" err="1"/>
              <a:t>BrowserModule</a:t>
            </a:r>
            <a:r>
              <a:rPr lang="en-US" dirty="0"/>
              <a:t> required for an angular application to run in a web browser</a:t>
            </a:r>
          </a:p>
          <a:p>
            <a:r>
              <a:rPr lang="en-US" b="1" dirty="0"/>
              <a:t>declarations</a:t>
            </a:r>
            <a:r>
              <a:rPr lang="en-US" dirty="0"/>
              <a:t> - Contains the components registered with this module. In our case we have two - </a:t>
            </a:r>
            <a:r>
              <a:rPr lang="en-US" dirty="0" err="1"/>
              <a:t>AppComponent</a:t>
            </a:r>
            <a:r>
              <a:rPr lang="en-US" dirty="0"/>
              <a:t> and </a:t>
            </a:r>
            <a:r>
              <a:rPr lang="en-US" dirty="0" err="1"/>
              <a:t>EmployeeComponent</a:t>
            </a:r>
            <a:endParaRPr lang="en-US" dirty="0"/>
          </a:p>
          <a:p>
            <a:r>
              <a:rPr lang="en-US" b="1" dirty="0"/>
              <a:t>bootstrap</a:t>
            </a:r>
            <a:r>
              <a:rPr lang="en-US" dirty="0"/>
              <a:t> - Contains the root component that Angular creates and inserts into the index.html host web page</a:t>
            </a:r>
            <a:br>
              <a:rPr lang="en-US" dirty="0"/>
            </a:br>
            <a:endParaRPr lang="en-US" dirty="0"/>
          </a:p>
          <a:p>
            <a:endParaRPr lang="en-US" dirty="0"/>
          </a:p>
        </p:txBody>
      </p:sp>
    </p:spTree>
    <p:extLst>
      <p:ext uri="{BB962C8B-B14F-4D97-AF65-F5344CB8AC3E}">
        <p14:creationId xmlns:p14="http://schemas.microsoft.com/office/powerpoint/2010/main" val="200794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bootstrapping</a:t>
            </a:r>
          </a:p>
        </p:txBody>
      </p:sp>
      <p:pic>
        <p:nvPicPr>
          <p:cNvPr id="4" name="Content Placeholder 3"/>
          <p:cNvPicPr>
            <a:picLocks noGrp="1" noChangeAspect="1"/>
          </p:cNvPicPr>
          <p:nvPr>
            <p:ph idx="1"/>
          </p:nvPr>
        </p:nvPicPr>
        <p:blipFill>
          <a:blip r:embed="rId2"/>
          <a:stretch>
            <a:fillRect/>
          </a:stretch>
        </p:blipFill>
        <p:spPr>
          <a:xfrm>
            <a:off x="297568" y="1556792"/>
            <a:ext cx="8548864" cy="4781128"/>
          </a:xfrm>
          <a:prstGeom prst="rect">
            <a:avLst/>
          </a:prstGeom>
        </p:spPr>
      </p:pic>
    </p:spTree>
    <p:extLst>
      <p:ext uri="{BB962C8B-B14F-4D97-AF65-F5344CB8AC3E}">
        <p14:creationId xmlns:p14="http://schemas.microsoft.com/office/powerpoint/2010/main" val="171016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6558" y="277215"/>
            <a:ext cx="8732350" cy="5528049"/>
          </a:xfrm>
          <a:prstGeom prst="rect">
            <a:avLst/>
          </a:prstGeom>
        </p:spPr>
      </p:pic>
    </p:spTree>
    <p:extLst>
      <p:ext uri="{BB962C8B-B14F-4D97-AF65-F5344CB8AC3E}">
        <p14:creationId xmlns:p14="http://schemas.microsoft.com/office/powerpoint/2010/main" val="77333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0351" y="548680"/>
            <a:ext cx="8723297" cy="5746650"/>
          </a:xfrm>
          <a:prstGeom prst="rect">
            <a:avLst/>
          </a:prstGeom>
        </p:spPr>
      </p:pic>
    </p:spTree>
    <p:extLst>
      <p:ext uri="{BB962C8B-B14F-4D97-AF65-F5344CB8AC3E}">
        <p14:creationId xmlns:p14="http://schemas.microsoft.com/office/powerpoint/2010/main" val="402671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component</a:t>
            </a:r>
          </a:p>
        </p:txBody>
      </p:sp>
      <p:pic>
        <p:nvPicPr>
          <p:cNvPr id="4" name="Content Placeholder 3"/>
          <p:cNvPicPr>
            <a:picLocks noGrp="1" noChangeAspect="1"/>
          </p:cNvPicPr>
          <p:nvPr>
            <p:ph idx="1"/>
          </p:nvPr>
        </p:nvPicPr>
        <p:blipFill>
          <a:blip r:embed="rId2"/>
          <a:stretch>
            <a:fillRect/>
          </a:stretch>
        </p:blipFill>
        <p:spPr>
          <a:xfrm>
            <a:off x="457200" y="1700808"/>
            <a:ext cx="8229600" cy="4308546"/>
          </a:xfrm>
          <a:prstGeom prst="rect">
            <a:avLst/>
          </a:prstGeom>
        </p:spPr>
      </p:pic>
    </p:spTree>
    <p:extLst>
      <p:ext uri="{BB962C8B-B14F-4D97-AF65-F5344CB8AC3E}">
        <p14:creationId xmlns:p14="http://schemas.microsoft.com/office/powerpoint/2010/main" val="188693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Templates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229600" cy="2328866"/>
          </a:xfrm>
        </p:spPr>
        <p:txBody>
          <a:bodyPr>
            <a:normAutofit fontScale="85000" lnSpcReduction="20000"/>
          </a:bodyPr>
          <a:lstStyle/>
          <a:p>
            <a:r>
              <a:rPr lang="en-US" dirty="0"/>
              <a:t>HTML to tell Angular how to render a component</a:t>
            </a:r>
          </a:p>
          <a:p>
            <a:r>
              <a:rPr lang="en-US" dirty="0"/>
              <a:t>Include data binding as well as other components and directives</a:t>
            </a:r>
          </a:p>
          <a:p>
            <a:r>
              <a:rPr lang="en-US" dirty="0"/>
              <a:t>Leverages native DOM events and properties</a:t>
            </a:r>
          </a:p>
          <a:p>
            <a:r>
              <a:rPr lang="en-IN" dirty="0"/>
              <a:t>A template looks like regular HTML, except for a few differences.</a:t>
            </a:r>
          </a:p>
        </p:txBody>
      </p:sp>
      <p:pic>
        <p:nvPicPr>
          <p:cNvPr id="2050" name="Picture 2"/>
          <p:cNvPicPr>
            <a:picLocks noChangeAspect="1" noChangeArrowheads="1"/>
          </p:cNvPicPr>
          <p:nvPr/>
        </p:nvPicPr>
        <p:blipFill>
          <a:blip r:embed="rId2"/>
          <a:srcRect/>
          <a:stretch>
            <a:fillRect/>
          </a:stretch>
        </p:blipFill>
        <p:spPr bwMode="auto">
          <a:xfrm>
            <a:off x="2571736" y="3857628"/>
            <a:ext cx="3571900" cy="2755466"/>
          </a:xfrm>
          <a:prstGeom prst="rect">
            <a:avLst/>
          </a:prstGeom>
          <a:noFill/>
          <a:ln w="9525">
            <a:noFill/>
            <a:miter lim="800000"/>
            <a:headEnd/>
            <a:tailEnd/>
          </a:ln>
          <a:effectLst/>
        </p:spPr>
      </p:pic>
    </p:spTree>
    <p:extLst>
      <p:ext uri="{BB962C8B-B14F-4D97-AF65-F5344CB8AC3E}">
        <p14:creationId xmlns:p14="http://schemas.microsoft.com/office/powerpoint/2010/main" val="40345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TypeScript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a:t>TypeScript</a:t>
            </a:r>
            <a:r>
              <a:rPr lang="en-US" dirty="0"/>
              <a:t> is a programming language that was developed by Microsoft.</a:t>
            </a:r>
          </a:p>
          <a:p>
            <a:r>
              <a:rPr lang="en-US" dirty="0"/>
              <a:t>The code we write in </a:t>
            </a:r>
            <a:r>
              <a:rPr lang="en-US" dirty="0" err="1"/>
              <a:t>TypeScript</a:t>
            </a:r>
            <a:r>
              <a:rPr lang="en-US" dirty="0"/>
              <a:t> is compiled into JavaScript. </a:t>
            </a:r>
            <a:r>
              <a:rPr lang="en-US" dirty="0" err="1"/>
              <a:t>TypeScript</a:t>
            </a:r>
            <a:r>
              <a:rPr lang="en-US" dirty="0"/>
              <a:t> is an open source programming language.</a:t>
            </a:r>
          </a:p>
          <a:p>
            <a:r>
              <a:rPr lang="en-US" dirty="0" err="1"/>
              <a:t>TypeScript</a:t>
            </a:r>
            <a:r>
              <a:rPr lang="en-US" dirty="0"/>
              <a:t> is a superset of JavaScript. It includes the entire JavaScript programming language together with additional capabilities.</a:t>
            </a:r>
          </a:p>
          <a:p>
            <a:r>
              <a:rPr lang="en-US" dirty="0"/>
              <a:t>In general, nearly every code we can write in JavaScript can be included in code we write in </a:t>
            </a:r>
            <a:r>
              <a:rPr lang="en-US" dirty="0" err="1"/>
              <a:t>TypeScript</a:t>
            </a:r>
            <a:endParaRPr lang="en-US" dirty="0"/>
          </a:p>
          <a:p>
            <a:endParaRPr lang="en-US" dirty="0"/>
          </a:p>
          <a:p>
            <a:pPr marL="0" indent="0">
              <a:buNone/>
            </a:pPr>
            <a:r>
              <a:rPr lang="en-US" dirty="0">
                <a:hlinkClick r:id="rId2" action="ppaction://hlinkfile"/>
              </a:rPr>
              <a:t>www.typescriptlang.org</a:t>
            </a:r>
            <a:endParaRPr lang="en-US" dirty="0"/>
          </a:p>
        </p:txBody>
      </p:sp>
    </p:spTree>
    <p:extLst>
      <p:ext uri="{BB962C8B-B14F-4D97-AF65-F5344CB8AC3E}">
        <p14:creationId xmlns:p14="http://schemas.microsoft.com/office/powerpoint/2010/main" val="20795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p>
        </p:txBody>
      </p:sp>
      <p:sp>
        <p:nvSpPr>
          <p:cNvPr id="3" name="Content Placeholder 2"/>
          <p:cNvSpPr>
            <a:spLocks noGrp="1"/>
          </p:cNvSpPr>
          <p:nvPr>
            <p:ph idx="1"/>
          </p:nvPr>
        </p:nvSpPr>
        <p:spPr/>
        <p:txBody>
          <a:bodyPr>
            <a:normAutofit fontScale="85000" lnSpcReduction="20000"/>
          </a:bodyPr>
          <a:lstStyle/>
          <a:p>
            <a:r>
              <a:rPr lang="en-US" dirty="0"/>
              <a:t>Metadata tells Angular how to process a class.</a:t>
            </a:r>
          </a:p>
          <a:p>
            <a:r>
              <a:rPr lang="en-US" dirty="0"/>
              <a:t>In </a:t>
            </a:r>
            <a:r>
              <a:rPr lang="en-US" dirty="0" err="1"/>
              <a:t>TypeScript</a:t>
            </a:r>
            <a:r>
              <a:rPr lang="en-US" dirty="0"/>
              <a:t>, you attach metadata by using a decorator.</a:t>
            </a:r>
          </a:p>
          <a:p>
            <a:r>
              <a:rPr lang="en-US" dirty="0"/>
              <a:t>The template, metadata, and component together describe a view.</a:t>
            </a:r>
          </a:p>
          <a:p>
            <a:r>
              <a:rPr lang="en-US" dirty="0"/>
              <a:t>The metadata in the @Component , @Directive tells Angular where to get the major building blocks you specify for the component.</a:t>
            </a:r>
          </a:p>
          <a:p>
            <a:r>
              <a:rPr lang="en-US" dirty="0"/>
              <a:t>Apply other metadata decorators in a similar fashion to guide Angular behavior. @Injectable,</a:t>
            </a:r>
          </a:p>
          <a:p>
            <a:r>
              <a:rPr lang="en-US" dirty="0"/>
              <a:t>@Input and @Output are a few of the more popular decorators.</a:t>
            </a:r>
          </a:p>
        </p:txBody>
      </p:sp>
    </p:spTree>
    <p:extLst>
      <p:ext uri="{BB962C8B-B14F-4D97-AF65-F5344CB8AC3E}">
        <p14:creationId xmlns:p14="http://schemas.microsoft.com/office/powerpoint/2010/main" val="19453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8" name="Content Placeholder 5"/>
          <p:cNvPicPr>
            <a:picLocks noChangeAspect="1"/>
          </p:cNvPicPr>
          <p:nvPr/>
        </p:nvPicPr>
        <p:blipFill>
          <a:blip r:embed="rId2"/>
          <a:stretch>
            <a:fillRect/>
          </a:stretch>
        </p:blipFill>
        <p:spPr>
          <a:xfrm>
            <a:off x="300626" y="404664"/>
            <a:ext cx="8542747" cy="5256584"/>
          </a:xfrm>
          <a:prstGeom prst="rect">
            <a:avLst/>
          </a:prstGeom>
        </p:spPr>
      </p:pic>
    </p:spTree>
    <p:extLst>
      <p:ext uri="{BB962C8B-B14F-4D97-AF65-F5344CB8AC3E}">
        <p14:creationId xmlns:p14="http://schemas.microsoft.com/office/powerpoint/2010/main" val="750670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Components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r>
              <a:rPr lang="en-IN" dirty="0"/>
              <a:t>At the heart of every angular app we have one or more components. In fact in a real world app, we have tens or hundreds of components.</a:t>
            </a:r>
          </a:p>
          <a:p>
            <a:r>
              <a:rPr lang="en-US" b="1" dirty="0"/>
              <a:t>Components are the fundamental building block of Angular applications.</a:t>
            </a:r>
          </a:p>
          <a:p>
            <a:r>
              <a:rPr lang="en-IN" dirty="0"/>
              <a:t>Components are the most basic building block of an UI in an Angular application.</a:t>
            </a:r>
          </a:p>
          <a:p>
            <a:r>
              <a:rPr lang="en-IN" dirty="0"/>
              <a:t>An Angular application is a tree of Angular components. Angular components are a subset of directives.</a:t>
            </a:r>
            <a:endParaRPr lang="en-US" b="1" dirty="0"/>
          </a:p>
          <a:p>
            <a:r>
              <a:rPr lang="en-IN" dirty="0"/>
              <a:t>Components are defined using the </a:t>
            </a:r>
            <a:r>
              <a:rPr lang="en-IN" b="1" dirty="0"/>
              <a:t>@component </a:t>
            </a:r>
            <a:r>
              <a:rPr lang="en-IN" dirty="0"/>
              <a:t>decorator. A component has a </a:t>
            </a:r>
            <a:r>
              <a:rPr lang="en-IN" b="1" i="1" dirty="0"/>
              <a:t>selector</a:t>
            </a:r>
            <a:r>
              <a:rPr lang="en-IN" i="1" dirty="0"/>
              <a:t>, </a:t>
            </a:r>
            <a:r>
              <a:rPr lang="en-IN" b="1" i="1" dirty="0"/>
              <a:t>template</a:t>
            </a:r>
            <a:r>
              <a:rPr lang="en-IN" i="1" dirty="0"/>
              <a:t>, </a:t>
            </a:r>
            <a:r>
              <a:rPr lang="en-IN" b="1" i="1" dirty="0"/>
              <a:t>style</a:t>
            </a:r>
            <a:r>
              <a:rPr lang="en-IN" dirty="0"/>
              <a:t> and other properties, using which it specifies the metadata required to process the component.</a:t>
            </a:r>
            <a:endParaRPr lang="en-US" dirty="0"/>
          </a:p>
          <a:p>
            <a:pPr marL="0" indent="0">
              <a:buNone/>
            </a:pP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Benefits</a:t>
            </a:r>
          </a:p>
        </p:txBody>
      </p:sp>
      <p:sp>
        <p:nvSpPr>
          <p:cNvPr id="3" name="Content Placeholder 2"/>
          <p:cNvSpPr>
            <a:spLocks noGrp="1"/>
          </p:cNvSpPr>
          <p:nvPr>
            <p:ph idx="1"/>
          </p:nvPr>
        </p:nvSpPr>
        <p:spPr/>
        <p:txBody>
          <a:bodyPr/>
          <a:lstStyle/>
          <a:p>
            <a:r>
              <a:rPr lang="en-US" dirty="0"/>
              <a:t>Reusability.</a:t>
            </a:r>
          </a:p>
          <a:p>
            <a:r>
              <a:rPr lang="en-US" dirty="0"/>
              <a:t>Complexity.</a:t>
            </a:r>
          </a:p>
          <a:p>
            <a:r>
              <a:rPr lang="en-US" dirty="0"/>
              <a:t>Legibility – Easily under </a:t>
            </a:r>
            <a:r>
              <a:rPr lang="en-US" dirty="0" err="1"/>
              <a:t>standable</a:t>
            </a:r>
            <a:endParaRPr lang="en-US" dirty="0"/>
          </a:p>
          <a:p>
            <a:r>
              <a:rPr lang="en-US" dirty="0"/>
              <a:t>Testability.</a:t>
            </a:r>
          </a:p>
          <a:p>
            <a:r>
              <a:rPr lang="en-IN" dirty="0"/>
              <a:t>A class, which is where your component logic is stored.</a:t>
            </a:r>
          </a:p>
          <a:p>
            <a:endParaRPr lang="en-US" dirty="0"/>
          </a:p>
        </p:txBody>
      </p:sp>
    </p:spTree>
    <p:extLst>
      <p:ext uri="{BB962C8B-B14F-4D97-AF65-F5344CB8AC3E}">
        <p14:creationId xmlns:p14="http://schemas.microsoft.com/office/powerpoint/2010/main" val="40972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1214414" y="857232"/>
            <a:ext cx="6850551" cy="56436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1285852" y="571480"/>
            <a:ext cx="6809836" cy="54832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2285984" y="642918"/>
            <a:ext cx="4259557" cy="57111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1583" y="4370"/>
            <a:ext cx="7200833" cy="4090746"/>
          </a:xfrm>
          <a:prstGeom prst="rect">
            <a:avLst/>
          </a:prstGeom>
        </p:spPr>
      </p:pic>
      <p:pic>
        <p:nvPicPr>
          <p:cNvPr id="5" name="Picture 4">
            <a:extLst>
              <a:ext uri="{FF2B5EF4-FFF2-40B4-BE49-F238E27FC236}">
                <a16:creationId xmlns:a16="http://schemas.microsoft.com/office/drawing/2014/main" id="{7531B4A1-397F-4489-8CD4-49A9EAB56242}"/>
              </a:ext>
            </a:extLst>
          </p:cNvPr>
          <p:cNvPicPr>
            <a:picLocks noChangeAspect="1"/>
          </p:cNvPicPr>
          <p:nvPr/>
        </p:nvPicPr>
        <p:blipFill>
          <a:blip r:embed="rId3"/>
          <a:stretch>
            <a:fillRect/>
          </a:stretch>
        </p:blipFill>
        <p:spPr>
          <a:xfrm>
            <a:off x="1043608" y="4264002"/>
            <a:ext cx="6781800" cy="2581275"/>
          </a:xfrm>
          <a:prstGeom prst="rect">
            <a:avLst/>
          </a:prstGeom>
        </p:spPr>
      </p:pic>
    </p:spTree>
    <p:extLst>
      <p:ext uri="{BB962C8B-B14F-4D97-AF65-F5344CB8AC3E}">
        <p14:creationId xmlns:p14="http://schemas.microsoft.com/office/powerpoint/2010/main" val="7914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A9E6-4A47-48E1-8D7B-5E919ECC76AA}"/>
              </a:ext>
            </a:extLst>
          </p:cNvPr>
          <p:cNvSpPr>
            <a:spLocks noGrp="1"/>
          </p:cNvSpPr>
          <p:nvPr>
            <p:ph type="title"/>
          </p:nvPr>
        </p:nvSpPr>
        <p:spPr/>
        <p:txBody>
          <a:bodyPr>
            <a:normAutofit fontScale="90000"/>
          </a:bodyPr>
          <a:lstStyle/>
          <a:p>
            <a:r>
              <a:rPr lang="en-IN" dirty="0"/>
              <a:t>The Components consists of three main building blocks</a:t>
            </a:r>
          </a:p>
        </p:txBody>
      </p:sp>
      <p:sp>
        <p:nvSpPr>
          <p:cNvPr id="3" name="Content Placeholder 2">
            <a:extLst>
              <a:ext uri="{FF2B5EF4-FFF2-40B4-BE49-F238E27FC236}">
                <a16:creationId xmlns:a16="http://schemas.microsoft.com/office/drawing/2014/main" id="{623D6714-6647-4AE5-AF25-F89E8D504BC9}"/>
              </a:ext>
            </a:extLst>
          </p:cNvPr>
          <p:cNvSpPr>
            <a:spLocks noGrp="1"/>
          </p:cNvSpPr>
          <p:nvPr>
            <p:ph idx="1"/>
          </p:nvPr>
        </p:nvSpPr>
        <p:spPr>
          <a:xfrm>
            <a:off x="457200" y="1600200"/>
            <a:ext cx="8229600" cy="4525963"/>
          </a:xfrm>
        </p:spPr>
        <p:txBody>
          <a:bodyPr/>
          <a:lstStyle/>
          <a:p>
            <a:r>
              <a:rPr lang="en-IN" dirty="0"/>
              <a:t>Template</a:t>
            </a:r>
          </a:p>
          <a:p>
            <a:r>
              <a:rPr lang="en-IN" dirty="0"/>
              <a:t>Class</a:t>
            </a:r>
          </a:p>
          <a:p>
            <a:r>
              <a:rPr lang="en-IN" dirty="0" err="1"/>
              <a:t>MetaData</a:t>
            </a:r>
            <a:endParaRPr lang="en-IN" dirty="0"/>
          </a:p>
          <a:p>
            <a:endParaRPr lang="en-IN" dirty="0"/>
          </a:p>
        </p:txBody>
      </p:sp>
      <p:pic>
        <p:nvPicPr>
          <p:cNvPr id="27650" name="Picture 2" descr="Building Blocks of Angular Component Template, Metadata and Class">
            <a:extLst>
              <a:ext uri="{FF2B5EF4-FFF2-40B4-BE49-F238E27FC236}">
                <a16:creationId xmlns:a16="http://schemas.microsoft.com/office/drawing/2014/main" id="{74E70D00-DAE8-44ED-8F55-15A14C2D6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277" y="1700808"/>
            <a:ext cx="5548523"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90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50"/>
                                        </p:tgtEl>
                                        <p:attrNameLst>
                                          <p:attrName>style.visibility</p:attrName>
                                        </p:attrNameLst>
                                      </p:cBhvr>
                                      <p:to>
                                        <p:strVal val="visible"/>
                                      </p:to>
                                    </p:set>
                                    <p:animEffect transition="in" filter="fade">
                                      <p:cBhvr>
                                        <p:cTn id="22"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73BA-10B2-42C7-9947-A34E94027160}"/>
              </a:ext>
            </a:extLst>
          </p:cNvPr>
          <p:cNvSpPr>
            <a:spLocks noGrp="1"/>
          </p:cNvSpPr>
          <p:nvPr>
            <p:ph type="title"/>
          </p:nvPr>
        </p:nvSpPr>
        <p:spPr/>
        <p:txBody>
          <a:bodyPr>
            <a:normAutofit/>
          </a:bodyPr>
          <a:lstStyle/>
          <a:p>
            <a:r>
              <a:rPr lang="en-IN" b="1" dirty="0"/>
              <a:t>Template (View)</a:t>
            </a:r>
            <a:endParaRPr lang="en-IN" dirty="0"/>
          </a:p>
        </p:txBody>
      </p:sp>
      <p:sp>
        <p:nvSpPr>
          <p:cNvPr id="3" name="Content Placeholder 2">
            <a:extLst>
              <a:ext uri="{FF2B5EF4-FFF2-40B4-BE49-F238E27FC236}">
                <a16:creationId xmlns:a16="http://schemas.microsoft.com/office/drawing/2014/main" id="{3E4D99BD-E44B-489D-B5DD-2C5CF5C9F740}"/>
              </a:ext>
            </a:extLst>
          </p:cNvPr>
          <p:cNvSpPr>
            <a:spLocks noGrp="1"/>
          </p:cNvSpPr>
          <p:nvPr>
            <p:ph idx="1"/>
          </p:nvPr>
        </p:nvSpPr>
        <p:spPr/>
        <p:txBody>
          <a:bodyPr>
            <a:normAutofit fontScale="92500" lnSpcReduction="20000"/>
          </a:bodyPr>
          <a:lstStyle/>
          <a:p>
            <a:r>
              <a:rPr lang="en-IN" dirty="0"/>
              <a:t>The template defines the Layout of the View and defines what is rendered on the page.  Without the template,  there is nothing for Angular to render to the DOM.</a:t>
            </a:r>
          </a:p>
          <a:p>
            <a:r>
              <a:rPr lang="en-IN" dirty="0"/>
              <a:t>The Templates are created with HTML. You can add Angular directives and bindings on the template.</a:t>
            </a:r>
          </a:p>
          <a:p>
            <a:r>
              <a:rPr lang="en-IN" dirty="0"/>
              <a:t>There are two ways you can specify the Template in Angular.</a:t>
            </a:r>
          </a:p>
          <a:p>
            <a:pPr lvl="1"/>
            <a:r>
              <a:rPr lang="en-IN" dirty="0"/>
              <a:t>Defining the Template Inline</a:t>
            </a:r>
          </a:p>
          <a:p>
            <a:pPr lvl="1"/>
            <a:r>
              <a:rPr lang="en-IN" dirty="0"/>
              <a:t>Provide an external Template</a:t>
            </a:r>
          </a:p>
          <a:p>
            <a:endParaRPr lang="en-IN" dirty="0"/>
          </a:p>
        </p:txBody>
      </p:sp>
    </p:spTree>
    <p:extLst>
      <p:ext uri="{BB962C8B-B14F-4D97-AF65-F5344CB8AC3E}">
        <p14:creationId xmlns:p14="http://schemas.microsoft.com/office/powerpoint/2010/main" val="85130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39BC-8BF1-45D4-8D44-F8B65215AA40}"/>
              </a:ext>
            </a:extLst>
          </p:cNvPr>
          <p:cNvSpPr>
            <a:spLocks noGrp="1"/>
          </p:cNvSpPr>
          <p:nvPr>
            <p:ph type="title"/>
          </p:nvPr>
        </p:nvSpPr>
        <p:spPr>
          <a:xfrm>
            <a:off x="457200" y="274638"/>
            <a:ext cx="8229600" cy="634082"/>
          </a:xfrm>
        </p:spPr>
        <p:txBody>
          <a:bodyPr>
            <a:normAutofit fontScale="90000"/>
          </a:bodyPr>
          <a:lstStyle/>
          <a:p>
            <a:r>
              <a:rPr lang="en-US" dirty="0"/>
              <a:t>Basic Features of TypeScript</a:t>
            </a:r>
            <a:endParaRPr lang="en-IN" dirty="0"/>
          </a:p>
        </p:txBody>
      </p:sp>
      <p:sp>
        <p:nvSpPr>
          <p:cNvPr id="3" name="Content Placeholder 2">
            <a:extLst>
              <a:ext uri="{FF2B5EF4-FFF2-40B4-BE49-F238E27FC236}">
                <a16:creationId xmlns:a16="http://schemas.microsoft.com/office/drawing/2014/main" id="{FB307A69-2B1F-46AF-B0BF-0BCAEE4FCB33}"/>
              </a:ext>
            </a:extLst>
          </p:cNvPr>
          <p:cNvSpPr>
            <a:spLocks noGrp="1"/>
          </p:cNvSpPr>
          <p:nvPr>
            <p:ph idx="1"/>
          </p:nvPr>
        </p:nvSpPr>
        <p:spPr>
          <a:xfrm>
            <a:off x="457200" y="927764"/>
            <a:ext cx="8568952" cy="5472608"/>
          </a:xfrm>
        </p:spPr>
        <p:txBody>
          <a:bodyPr>
            <a:noAutofit/>
          </a:bodyPr>
          <a:lstStyle/>
          <a:p>
            <a:r>
              <a:rPr lang="en-US" sz="2000" dirty="0"/>
              <a:t>Classes</a:t>
            </a:r>
          </a:p>
          <a:p>
            <a:pPr lvl="2"/>
            <a:r>
              <a:rPr lang="en-US" sz="2000" dirty="0"/>
              <a:t>Allows using common OOP concepts</a:t>
            </a:r>
          </a:p>
          <a:p>
            <a:pPr lvl="2"/>
            <a:r>
              <a:rPr lang="en-US" sz="2000" dirty="0"/>
              <a:t>Compatible with future versions of JavaScript </a:t>
            </a:r>
          </a:p>
          <a:p>
            <a:r>
              <a:rPr lang="en-US" sz="2000" dirty="0"/>
              <a:t>Interfaces</a:t>
            </a:r>
          </a:p>
          <a:p>
            <a:pPr lvl="2"/>
            <a:r>
              <a:rPr lang="en-US" sz="2000" dirty="0"/>
              <a:t>All JavaScript objects can be described with interfaces</a:t>
            </a:r>
          </a:p>
          <a:p>
            <a:pPr lvl="2"/>
            <a:r>
              <a:rPr lang="en-IN" sz="2000" dirty="0"/>
              <a:t>An interface is a programming structure/syntax that allows the computer to enforce certain properties on an object (class)</a:t>
            </a:r>
          </a:p>
          <a:p>
            <a:r>
              <a:rPr lang="en-US" sz="2000" dirty="0"/>
              <a:t>Generics</a:t>
            </a:r>
          </a:p>
          <a:p>
            <a:pPr lvl="1">
              <a:buFont typeface="Arial" panose="020B0604020202020204" pitchFamily="34" charset="0"/>
              <a:buChar char="•"/>
            </a:pPr>
            <a:r>
              <a:rPr lang="en-IN" sz="2000" dirty="0"/>
              <a:t>Generics is concept used in different programming languages. Generic are used for defining reusable elements such as classes, methods and interfaces.</a:t>
            </a:r>
            <a:endParaRPr lang="en-US" sz="2000" dirty="0"/>
          </a:p>
          <a:p>
            <a:r>
              <a:rPr lang="en-US" sz="2000" dirty="0"/>
              <a:t>Modules</a:t>
            </a:r>
          </a:p>
          <a:p>
            <a:pPr lvl="2"/>
            <a:r>
              <a:rPr lang="en-US" sz="2000" dirty="0"/>
              <a:t>Group related interfaces/classes/functions together</a:t>
            </a:r>
          </a:p>
          <a:p>
            <a:pPr lvl="2"/>
            <a:r>
              <a:rPr lang="en-US" sz="2000" dirty="0"/>
              <a:t>Move code out of the global namespace</a:t>
            </a:r>
          </a:p>
          <a:p>
            <a:r>
              <a:rPr lang="en-US" sz="2000" dirty="0"/>
              <a:t>Lightweight reusable code with no runtime overhead</a:t>
            </a:r>
          </a:p>
          <a:p>
            <a:endParaRPr lang="en-IN" sz="2000" dirty="0"/>
          </a:p>
        </p:txBody>
      </p:sp>
    </p:spTree>
    <p:extLst>
      <p:ext uri="{BB962C8B-B14F-4D97-AF65-F5344CB8AC3E}">
        <p14:creationId xmlns:p14="http://schemas.microsoft.com/office/powerpoint/2010/main" val="156477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B34F-C23C-48A1-AAA0-32D7A57BDAF1}"/>
              </a:ext>
            </a:extLst>
          </p:cNvPr>
          <p:cNvSpPr>
            <a:spLocks noGrp="1"/>
          </p:cNvSpPr>
          <p:nvPr>
            <p:ph type="title"/>
          </p:nvPr>
        </p:nvSpPr>
        <p:spPr>
          <a:xfrm>
            <a:off x="457200" y="274638"/>
            <a:ext cx="8075240" cy="457199"/>
          </a:xfrm>
        </p:spPr>
        <p:txBody>
          <a:bodyPr>
            <a:normAutofit fontScale="90000"/>
          </a:bodyPr>
          <a:lstStyle/>
          <a:p>
            <a:r>
              <a:rPr lang="en-IN" b="1" dirty="0"/>
              <a:t>Class</a:t>
            </a:r>
            <a:endParaRPr lang="en-IN" dirty="0"/>
          </a:p>
        </p:txBody>
      </p:sp>
      <p:sp>
        <p:nvSpPr>
          <p:cNvPr id="3" name="Content Placeholder 2">
            <a:extLst>
              <a:ext uri="{FF2B5EF4-FFF2-40B4-BE49-F238E27FC236}">
                <a16:creationId xmlns:a16="http://schemas.microsoft.com/office/drawing/2014/main" id="{43F1B0B5-D02E-4509-8FD2-E7DCEF560AE9}"/>
              </a:ext>
            </a:extLst>
          </p:cNvPr>
          <p:cNvSpPr>
            <a:spLocks noGrp="1"/>
          </p:cNvSpPr>
          <p:nvPr>
            <p:ph idx="1"/>
          </p:nvPr>
        </p:nvSpPr>
        <p:spPr>
          <a:xfrm>
            <a:off x="539552" y="1052736"/>
            <a:ext cx="8147248" cy="5073427"/>
          </a:xfrm>
        </p:spPr>
        <p:txBody>
          <a:bodyPr>
            <a:normAutofit fontScale="70000" lnSpcReduction="20000"/>
          </a:bodyPr>
          <a:lstStyle/>
          <a:p>
            <a:r>
              <a:rPr lang="en-IN" dirty="0"/>
              <a:t>The class is the code associated with Template (View). The Class is created with the Typescript, but you can also use </a:t>
            </a:r>
            <a:r>
              <a:rPr lang="en-IN" dirty="0" err="1"/>
              <a:t>javascript</a:t>
            </a:r>
            <a:r>
              <a:rPr lang="en-IN" dirty="0"/>
              <a:t> directly in the class. Class Contains the Properties &amp; Methods.</a:t>
            </a:r>
          </a:p>
          <a:p>
            <a:endParaRPr lang="en-IN" dirty="0"/>
          </a:p>
          <a:p>
            <a:r>
              <a:rPr lang="en-IN" dirty="0"/>
              <a:t>The Properties of a class can be bind to the view using Data Binding.</a:t>
            </a:r>
          </a:p>
          <a:p>
            <a:endParaRPr lang="en-IN" dirty="0"/>
          </a:p>
          <a:p>
            <a:r>
              <a:rPr lang="en-IN" dirty="0"/>
              <a:t>The simple Angular Class</a:t>
            </a:r>
          </a:p>
          <a:p>
            <a:pPr marL="400050" lvl="1" indent="0">
              <a:buNone/>
            </a:pPr>
            <a:endParaRPr lang="en-IN" dirty="0"/>
          </a:p>
          <a:p>
            <a:pPr marL="400050" lvl="1" indent="0">
              <a:buNone/>
            </a:pPr>
            <a:r>
              <a:rPr lang="en-IN" dirty="0"/>
              <a:t>export class </a:t>
            </a:r>
            <a:r>
              <a:rPr lang="en-IN" dirty="0" err="1"/>
              <a:t>AppComponent</a:t>
            </a:r>
            <a:endParaRPr lang="en-IN" dirty="0"/>
          </a:p>
          <a:p>
            <a:pPr marL="400050" lvl="1" indent="0">
              <a:buNone/>
            </a:pPr>
            <a:r>
              <a:rPr lang="en-IN" dirty="0"/>
              <a:t>{</a:t>
            </a:r>
          </a:p>
          <a:p>
            <a:pPr marL="400050" lvl="1" indent="0">
              <a:buNone/>
            </a:pPr>
            <a:r>
              <a:rPr lang="en-IN" dirty="0"/>
              <a:t>    title : string ="app"</a:t>
            </a:r>
          </a:p>
          <a:p>
            <a:pPr marL="400050" lvl="1" indent="0">
              <a:buNone/>
            </a:pPr>
            <a:r>
              <a:rPr lang="en-IN" dirty="0"/>
              <a:t>}</a:t>
            </a:r>
          </a:p>
          <a:p>
            <a:pPr marL="0" indent="0">
              <a:buNone/>
            </a:pPr>
            <a:r>
              <a:rPr lang="en-IN" dirty="0"/>
              <a:t> </a:t>
            </a:r>
          </a:p>
          <a:p>
            <a:r>
              <a:rPr lang="en-IN" dirty="0"/>
              <a:t>The Component classes in Angular are prefixed with the name “Component”, To easily identify them.</a:t>
            </a:r>
          </a:p>
        </p:txBody>
      </p:sp>
    </p:spTree>
    <p:extLst>
      <p:ext uri="{BB962C8B-B14F-4D97-AF65-F5344CB8AC3E}">
        <p14:creationId xmlns:p14="http://schemas.microsoft.com/office/powerpoint/2010/main" val="1328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713D-89A5-498D-860F-737D68472C44}"/>
              </a:ext>
            </a:extLst>
          </p:cNvPr>
          <p:cNvSpPr>
            <a:spLocks noGrp="1"/>
          </p:cNvSpPr>
          <p:nvPr>
            <p:ph type="title"/>
          </p:nvPr>
        </p:nvSpPr>
        <p:spPr>
          <a:xfrm>
            <a:off x="457200" y="274638"/>
            <a:ext cx="8147248" cy="778098"/>
          </a:xfrm>
        </p:spPr>
        <p:txBody>
          <a:bodyPr>
            <a:normAutofit/>
          </a:bodyPr>
          <a:lstStyle/>
          <a:p>
            <a:r>
              <a:rPr lang="en-IN" b="1" dirty="0"/>
              <a:t>Metadata</a:t>
            </a:r>
            <a:endParaRPr lang="en-IN" dirty="0"/>
          </a:p>
        </p:txBody>
      </p:sp>
      <p:sp>
        <p:nvSpPr>
          <p:cNvPr id="3" name="Content Placeholder 2">
            <a:extLst>
              <a:ext uri="{FF2B5EF4-FFF2-40B4-BE49-F238E27FC236}">
                <a16:creationId xmlns:a16="http://schemas.microsoft.com/office/drawing/2014/main" id="{B1A72272-452F-406B-8AEA-07B7689B4B68}"/>
              </a:ext>
            </a:extLst>
          </p:cNvPr>
          <p:cNvSpPr>
            <a:spLocks noGrp="1"/>
          </p:cNvSpPr>
          <p:nvPr>
            <p:ph idx="1"/>
          </p:nvPr>
        </p:nvSpPr>
        <p:spPr/>
        <p:txBody>
          <a:bodyPr>
            <a:normAutofit fontScale="70000" lnSpcReduction="20000"/>
          </a:bodyPr>
          <a:lstStyle/>
          <a:p>
            <a:r>
              <a:rPr lang="en-IN" dirty="0"/>
              <a:t>Metadata Provides additional information about the component to the Angular. Angular uses this information to process the class. The Metadata is defined with a </a:t>
            </a:r>
            <a:r>
              <a:rPr lang="en-IN" b="1" dirty="0"/>
              <a:t>decorator</a:t>
            </a:r>
            <a:r>
              <a:rPr lang="en-IN" dirty="0"/>
              <a:t>.</a:t>
            </a:r>
          </a:p>
          <a:p>
            <a:r>
              <a:rPr lang="en-IN" dirty="0"/>
              <a:t>A decorator is a function that adds metadata to class, its methods &amp; to its properties. The Components are defined with a @component class decorator. It is @component decorator, which defines the class as Component to the Angular</a:t>
            </a:r>
          </a:p>
          <a:p>
            <a:r>
              <a:rPr lang="en-IN" b="1" dirty="0"/>
              <a:t>@Component decorator</a:t>
            </a:r>
          </a:p>
          <a:p>
            <a:r>
              <a:rPr lang="en-IN" dirty="0"/>
              <a:t>A class becomes a Component when Component Decorator is used. A Decorator is always prefixed with @. The Decorator must be positioned immediately before the class definition. We can also build our own decorators. The decorators are Similar to attributes in C#</a:t>
            </a:r>
          </a:p>
        </p:txBody>
      </p:sp>
    </p:spTree>
    <p:extLst>
      <p:ext uri="{BB962C8B-B14F-4D97-AF65-F5344CB8AC3E}">
        <p14:creationId xmlns:p14="http://schemas.microsoft.com/office/powerpoint/2010/main" val="365810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BC7D-04B8-487C-BAF0-70539700A322}"/>
              </a:ext>
            </a:extLst>
          </p:cNvPr>
          <p:cNvSpPr>
            <a:spLocks noGrp="1"/>
          </p:cNvSpPr>
          <p:nvPr>
            <p:ph type="title"/>
          </p:nvPr>
        </p:nvSpPr>
        <p:spPr>
          <a:xfrm>
            <a:off x="251520" y="274638"/>
            <a:ext cx="8424936" cy="562074"/>
          </a:xfrm>
        </p:spPr>
        <p:txBody>
          <a:bodyPr>
            <a:normAutofit/>
          </a:bodyPr>
          <a:lstStyle/>
          <a:p>
            <a:r>
              <a:rPr lang="en-IN" sz="2800" b="1" dirty="0"/>
              <a:t>Important Component metadata properties</a:t>
            </a:r>
            <a:endParaRPr lang="en-IN" sz="2800" dirty="0"/>
          </a:p>
        </p:txBody>
      </p:sp>
      <p:sp>
        <p:nvSpPr>
          <p:cNvPr id="3" name="Content Placeholder 2">
            <a:extLst>
              <a:ext uri="{FF2B5EF4-FFF2-40B4-BE49-F238E27FC236}">
                <a16:creationId xmlns:a16="http://schemas.microsoft.com/office/drawing/2014/main" id="{408C3F2E-E3B9-4AEA-A6D2-2C6FD136C945}"/>
              </a:ext>
            </a:extLst>
          </p:cNvPr>
          <p:cNvSpPr>
            <a:spLocks noGrp="1"/>
          </p:cNvSpPr>
          <p:nvPr>
            <p:ph idx="1"/>
          </p:nvPr>
        </p:nvSpPr>
        <p:spPr>
          <a:xfrm>
            <a:off x="251520" y="908720"/>
            <a:ext cx="8640961" cy="5949280"/>
          </a:xfrm>
        </p:spPr>
        <p:txBody>
          <a:bodyPr>
            <a:normAutofit fontScale="55000" lnSpcReduction="20000"/>
          </a:bodyPr>
          <a:lstStyle/>
          <a:p>
            <a:r>
              <a:rPr lang="en-IN" b="1" dirty="0"/>
              <a:t>Selector</a:t>
            </a:r>
          </a:p>
          <a:p>
            <a:pPr marL="0" indent="0">
              <a:buNone/>
            </a:pPr>
            <a:r>
              <a:rPr lang="en-IN" dirty="0"/>
              <a:t>	Selector specifies the simple CSS selector, where our view representing the component is placed by the Angular.</a:t>
            </a:r>
          </a:p>
          <a:p>
            <a:pPr marL="0" indent="0">
              <a:buNone/>
            </a:pPr>
            <a:endParaRPr lang="en-IN" dirty="0"/>
          </a:p>
          <a:p>
            <a:r>
              <a:rPr lang="en-IN" b="1" dirty="0"/>
              <a:t>Providers</a:t>
            </a:r>
          </a:p>
          <a:p>
            <a:pPr marL="0" indent="0">
              <a:buNone/>
            </a:pPr>
            <a:r>
              <a:rPr lang="en-IN" dirty="0"/>
              <a:t>	The Providers are the services, that our component going to use. The Services provide service to the Components or to the other Services.</a:t>
            </a:r>
          </a:p>
          <a:p>
            <a:pPr marL="0" indent="0">
              <a:buNone/>
            </a:pPr>
            <a:endParaRPr lang="en-IN" dirty="0"/>
          </a:p>
          <a:p>
            <a:r>
              <a:rPr lang="en-IN" b="1" dirty="0"/>
              <a:t>Directives</a:t>
            </a:r>
          </a:p>
          <a:p>
            <a:pPr marL="0" indent="0">
              <a:buNone/>
            </a:pPr>
            <a:r>
              <a:rPr lang="en-IN" dirty="0"/>
              <a:t>	The directives that this component going to use are listed here.</a:t>
            </a:r>
          </a:p>
          <a:p>
            <a:pPr marL="0" indent="0">
              <a:buNone/>
            </a:pPr>
            <a:endParaRPr lang="en-IN" dirty="0"/>
          </a:p>
          <a:p>
            <a:r>
              <a:rPr lang="en-IN" b="1" dirty="0"/>
              <a:t>Styles/</a:t>
            </a:r>
            <a:r>
              <a:rPr lang="en-IN" b="1" dirty="0" err="1"/>
              <a:t>styleUrls</a:t>
            </a:r>
            <a:endParaRPr lang="en-IN" b="1" dirty="0"/>
          </a:p>
          <a:p>
            <a:pPr marL="0" indent="0">
              <a:buNone/>
            </a:pPr>
            <a:r>
              <a:rPr lang="en-IN" dirty="0"/>
              <a:t>	The CSS Styles or style sheets, that this component needs. Here we can use either external stylesheet (using </a:t>
            </a:r>
            <a:r>
              <a:rPr lang="en-IN" dirty="0" err="1"/>
              <a:t>styleUrls</a:t>
            </a:r>
            <a:r>
              <a:rPr lang="en-IN" dirty="0"/>
              <a:t>) or inline styles (using Styles). The styles used here are specific to the component</a:t>
            </a:r>
          </a:p>
          <a:p>
            <a:pPr marL="0" indent="0">
              <a:buNone/>
            </a:pPr>
            <a:endParaRPr lang="en-IN" dirty="0"/>
          </a:p>
          <a:p>
            <a:r>
              <a:rPr lang="en-IN" b="1" dirty="0"/>
              <a:t>template/</a:t>
            </a:r>
            <a:r>
              <a:rPr lang="en-IN" b="1" dirty="0" err="1"/>
              <a:t>templateUrl</a:t>
            </a:r>
            <a:endParaRPr lang="en-IN" b="1" dirty="0"/>
          </a:p>
          <a:p>
            <a:pPr marL="0" indent="0">
              <a:buNone/>
            </a:pPr>
            <a:r>
              <a:rPr lang="en-IN" dirty="0"/>
              <a:t>	The HTML template that defines our View. It tells angular how to render the Component’s view. The templates can be inline (using a template) or we can use an external template (using a </a:t>
            </a:r>
            <a:r>
              <a:rPr lang="en-IN" dirty="0" err="1"/>
              <a:t>templateUrl</a:t>
            </a:r>
            <a:r>
              <a:rPr lang="en-IN" dirty="0"/>
              <a:t>). The Component can have only one template. You can either use inline template or external template and not both</a:t>
            </a:r>
          </a:p>
          <a:p>
            <a:pPr marL="0" indent="0">
              <a:buNone/>
            </a:pPr>
            <a:br>
              <a:rPr lang="en-IN" dirty="0"/>
            </a:br>
            <a:endParaRPr lang="en-IN" dirty="0"/>
          </a:p>
        </p:txBody>
      </p:sp>
    </p:spTree>
    <p:extLst>
      <p:ext uri="{BB962C8B-B14F-4D97-AF65-F5344CB8AC3E}">
        <p14:creationId xmlns:p14="http://schemas.microsoft.com/office/powerpoint/2010/main" val="9265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111" y="1603649"/>
            <a:ext cx="8793778" cy="4522514"/>
          </a:xfrm>
          <a:prstGeom prst="rect">
            <a:avLst/>
          </a:prstGeom>
        </p:spPr>
      </p:pic>
    </p:spTree>
    <p:extLst>
      <p:ext uri="{BB962C8B-B14F-4D97-AF65-F5344CB8AC3E}">
        <p14:creationId xmlns:p14="http://schemas.microsoft.com/office/powerpoint/2010/main" val="7756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Selector – By Element</a:t>
            </a:r>
          </a:p>
        </p:txBody>
      </p:sp>
      <p:pic>
        <p:nvPicPr>
          <p:cNvPr id="4" name="Content Placeholder 3"/>
          <p:cNvPicPr>
            <a:picLocks noGrp="1" noChangeAspect="1"/>
          </p:cNvPicPr>
          <p:nvPr>
            <p:ph idx="1"/>
          </p:nvPr>
        </p:nvPicPr>
        <p:blipFill>
          <a:blip r:embed="rId2"/>
          <a:stretch>
            <a:fillRect/>
          </a:stretch>
        </p:blipFill>
        <p:spPr>
          <a:xfrm>
            <a:off x="457200" y="2042647"/>
            <a:ext cx="8229600" cy="3641069"/>
          </a:xfrm>
          <a:prstGeom prst="rect">
            <a:avLst/>
          </a:prstGeom>
        </p:spPr>
      </p:pic>
    </p:spTree>
    <p:extLst>
      <p:ext uri="{BB962C8B-B14F-4D97-AF65-F5344CB8AC3E}">
        <p14:creationId xmlns:p14="http://schemas.microsoft.com/office/powerpoint/2010/main" val="212343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Class</a:t>
            </a:r>
          </a:p>
        </p:txBody>
      </p:sp>
      <p:pic>
        <p:nvPicPr>
          <p:cNvPr id="4" name="Content Placeholder 3"/>
          <p:cNvPicPr>
            <a:picLocks noGrp="1" noChangeAspect="1"/>
          </p:cNvPicPr>
          <p:nvPr>
            <p:ph idx="1"/>
          </p:nvPr>
        </p:nvPicPr>
        <p:blipFill>
          <a:blip r:embed="rId2"/>
          <a:stretch>
            <a:fillRect/>
          </a:stretch>
        </p:blipFill>
        <p:spPr>
          <a:xfrm>
            <a:off x="457200" y="1858435"/>
            <a:ext cx="8229600" cy="4009492"/>
          </a:xfrm>
          <a:prstGeom prst="rect">
            <a:avLst/>
          </a:prstGeom>
        </p:spPr>
      </p:pic>
    </p:spTree>
    <p:extLst>
      <p:ext uri="{BB962C8B-B14F-4D97-AF65-F5344CB8AC3E}">
        <p14:creationId xmlns:p14="http://schemas.microsoft.com/office/powerpoint/2010/main" val="418999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Creating Components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b="1" dirty="0"/>
              <a:t>3 steps to follow to create a component</a:t>
            </a:r>
          </a:p>
          <a:p>
            <a:pPr marL="914400" lvl="1" indent="-514350">
              <a:buFont typeface="+mj-lt"/>
              <a:buAutoNum type="arabicPeriod"/>
            </a:pPr>
            <a:r>
              <a:rPr lang="en-IN" b="1" dirty="0"/>
              <a:t>Create</a:t>
            </a:r>
            <a:r>
              <a:rPr lang="en-IN" dirty="0"/>
              <a:t> a component</a:t>
            </a:r>
          </a:p>
          <a:p>
            <a:pPr marL="914400" lvl="1" indent="-514350">
              <a:buFont typeface="+mj-lt"/>
              <a:buAutoNum type="arabicPeriod"/>
            </a:pPr>
            <a:r>
              <a:rPr lang="en-IN" b="1" dirty="0"/>
              <a:t>Register</a:t>
            </a:r>
            <a:r>
              <a:rPr lang="en-IN" dirty="0"/>
              <a:t> the component in a module</a:t>
            </a:r>
          </a:p>
          <a:p>
            <a:pPr marL="914400" lvl="1" indent="-514350">
              <a:buFont typeface="+mj-lt"/>
              <a:buAutoNum type="arabicPeriod"/>
            </a:pPr>
            <a:r>
              <a:rPr lang="en-IN" dirty="0"/>
              <a:t>Add an element in an </a:t>
            </a:r>
            <a:r>
              <a:rPr lang="en-IN" b="1" dirty="0"/>
              <a:t>HTML mark up</a:t>
            </a:r>
          </a:p>
          <a:p>
            <a:pPr marL="400050" lvl="1" indent="0">
              <a:buNone/>
            </a:pPr>
            <a:endParaRPr lang="en-IN" b="1" dirty="0"/>
          </a:p>
          <a:p>
            <a:pPr marL="0" indent="0">
              <a:buNone/>
            </a:pPr>
            <a:r>
              <a:rPr lang="en-US" dirty="0" err="1"/>
              <a:t>ng</a:t>
            </a:r>
            <a:r>
              <a:rPr lang="en-US" dirty="0"/>
              <a:t> g c </a:t>
            </a:r>
            <a:r>
              <a:rPr lang="en-US" dirty="0" err="1"/>
              <a:t>myComponent</a:t>
            </a:r>
            <a:endParaRPr lang="en-US" dirty="0"/>
          </a:p>
          <a:p>
            <a:pPr marL="0" indent="0">
              <a:buNone/>
            </a:pPr>
            <a:endParaRPr lang="en-US" dirty="0"/>
          </a:p>
          <a:p>
            <a:pPr marL="0" indent="0">
              <a:buNone/>
            </a:pPr>
            <a:endParaRPr lang="en-IN" b="1" dirty="0">
              <a:solidFill>
                <a:schemeClr val="accent6"/>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7200" b="1" dirty="0">
                <a:solidFill>
                  <a:schemeClr val="accent6"/>
                </a:solidFill>
                <a:effectLst>
                  <a:outerShdw blurRad="38100" dist="38100" dir="2700000" algn="tl">
                    <a:srgbClr val="000000">
                      <a:alpha val="43137"/>
                    </a:srgbClr>
                  </a:outerShdw>
                </a:effectLst>
              </a:rPr>
              <a:t>Problems with manual creation of components</a:t>
            </a:r>
            <a:endParaRPr lang="en-IN" sz="72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257296"/>
          </a:xfrm>
        </p:spPr>
        <p:txBody>
          <a:bodyPr/>
          <a:lstStyle/>
          <a:p>
            <a:r>
              <a:rPr lang="en-US" dirty="0"/>
              <a:t>If we forgot any step while creating the components then the application breaks.</a:t>
            </a:r>
            <a:endParaRPr lang="en-IN" dirty="0"/>
          </a:p>
        </p:txBody>
      </p:sp>
      <p:pic>
        <p:nvPicPr>
          <p:cNvPr id="22531" name="Picture 3"/>
          <p:cNvPicPr>
            <a:picLocks noChangeAspect="1" noChangeArrowheads="1"/>
          </p:cNvPicPr>
          <p:nvPr/>
        </p:nvPicPr>
        <p:blipFill>
          <a:blip r:embed="rId2"/>
          <a:srcRect/>
          <a:stretch>
            <a:fillRect/>
          </a:stretch>
        </p:blipFill>
        <p:spPr bwMode="auto">
          <a:xfrm>
            <a:off x="857224" y="2714620"/>
            <a:ext cx="2895600" cy="1771650"/>
          </a:xfrm>
          <a:prstGeom prst="rect">
            <a:avLst/>
          </a:prstGeom>
          <a:noFill/>
          <a:ln w="9525">
            <a:noFill/>
            <a:miter lim="800000"/>
            <a:headEnd/>
            <a:tailEnd/>
          </a:ln>
          <a:effectLst/>
        </p:spPr>
      </p:pic>
      <p:pic>
        <p:nvPicPr>
          <p:cNvPr id="22532" name="Picture 4"/>
          <p:cNvPicPr>
            <a:picLocks noChangeAspect="1" noChangeArrowheads="1"/>
          </p:cNvPicPr>
          <p:nvPr/>
        </p:nvPicPr>
        <p:blipFill>
          <a:blip r:embed="rId3"/>
          <a:srcRect/>
          <a:stretch>
            <a:fillRect/>
          </a:stretch>
        </p:blipFill>
        <p:spPr bwMode="auto">
          <a:xfrm>
            <a:off x="3786182" y="4357694"/>
            <a:ext cx="5119680" cy="20399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fade">
                                      <p:cBhvr>
                                        <p:cTn id="12" dur="500"/>
                                        <p:tgtEl>
                                          <p:spTgt spid="22531"/>
                                        </p:tgtEl>
                                      </p:cBhvr>
                                    </p:animEffect>
                                  </p:childTnLst>
                                </p:cTn>
                              </p:par>
                              <p:par>
                                <p:cTn id="13" presetID="10" presetClass="entr" presetSubtype="0" fill="hold" nodeType="withEffect">
                                  <p:stCondLst>
                                    <p:cond delay="0"/>
                                  </p:stCondLst>
                                  <p:childTnLst>
                                    <p:set>
                                      <p:cBhvr>
                                        <p:cTn id="14" dur="1" fill="hold">
                                          <p:stCondLst>
                                            <p:cond delay="0"/>
                                          </p:stCondLst>
                                        </p:cTn>
                                        <p:tgtEl>
                                          <p:spTgt spid="22532"/>
                                        </p:tgtEl>
                                        <p:attrNameLst>
                                          <p:attrName>style.visibility</p:attrName>
                                        </p:attrNameLst>
                                      </p:cBhvr>
                                      <p:to>
                                        <p:strVal val="visible"/>
                                      </p:to>
                                    </p:set>
                                    <p:animEffect transition="in" filter="fade">
                                      <p:cBhvr>
                                        <p:cTn id="15"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786478"/>
          </a:xfrm>
        </p:spPr>
        <p:txBody>
          <a:bodyPr/>
          <a:lstStyle/>
          <a:p>
            <a:pPr algn="ctr">
              <a:buNone/>
            </a:pPr>
            <a:endParaRPr lang="en-IN" dirty="0"/>
          </a:p>
          <a:p>
            <a:pPr algn="ctr">
              <a:buNone/>
            </a:pPr>
            <a:r>
              <a:rPr lang="en-IN" sz="6000" b="1" dirty="0">
                <a:solidFill>
                  <a:schemeClr val="accent6"/>
                </a:solidFill>
                <a:effectLst>
                  <a:outerShdw blurRad="38100" dist="38100" dir="2700000" algn="tl">
                    <a:srgbClr val="000000">
                      <a:alpha val="43137"/>
                    </a:srgbClr>
                  </a:outerShdw>
                </a:effectLst>
              </a:rPr>
              <a:t>Generating Components Using Angular CLI</a:t>
            </a:r>
          </a:p>
        </p:txBody>
      </p:sp>
    </p:spTree>
    <p:extLst>
      <p:ext uri="{BB962C8B-B14F-4D97-AF65-F5344CB8AC3E}">
        <p14:creationId xmlns:p14="http://schemas.microsoft.com/office/powerpoint/2010/main" val="3768160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57250"/>
            <a:ext cx="9144000" cy="51435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6FC0"/>
          </a:solidFill>
        </p:spPr>
        <p:txBody>
          <a:bodyPr wrap="square" lIns="0" tIns="0" rIns="0" bIns="0" rtlCol="0"/>
          <a:lstStyle/>
          <a:p>
            <a:pPr defTabSz="685800"/>
            <a:endParaRPr sz="1350">
              <a:solidFill>
                <a:prstClr val="black"/>
              </a:solidFill>
              <a:latin typeface="Calibri"/>
            </a:endParaRPr>
          </a:p>
        </p:txBody>
      </p:sp>
      <p:sp>
        <p:nvSpPr>
          <p:cNvPr id="3" name="object 3"/>
          <p:cNvSpPr txBox="1">
            <a:spLocks noGrp="1"/>
          </p:cNvSpPr>
          <p:nvPr>
            <p:ph type="title"/>
          </p:nvPr>
        </p:nvSpPr>
        <p:spPr>
          <a:xfrm>
            <a:off x="329718" y="1165670"/>
            <a:ext cx="3209449" cy="552555"/>
          </a:xfrm>
          <a:prstGeom prst="rect">
            <a:avLst/>
          </a:prstGeom>
        </p:spPr>
        <p:txBody>
          <a:bodyPr vert="horz" wrap="square" lIns="0" tIns="10001" rIns="0" bIns="0" rtlCol="0">
            <a:spAutoFit/>
          </a:bodyPr>
          <a:lstStyle/>
          <a:p>
            <a:pPr marL="9525">
              <a:spcBef>
                <a:spcPts val="79"/>
              </a:spcBef>
            </a:pPr>
            <a:r>
              <a:rPr sz="3525" spc="-34" dirty="0">
                <a:latin typeface="Segoe UI Light"/>
                <a:cs typeface="Segoe UI Light"/>
              </a:rPr>
              <a:t>TypeScript</a:t>
            </a:r>
            <a:endParaRPr sz="3525" dirty="0">
              <a:latin typeface="Segoe UI Light"/>
              <a:cs typeface="Segoe UI Light"/>
            </a:endParaRPr>
          </a:p>
        </p:txBody>
      </p:sp>
      <p:sp>
        <p:nvSpPr>
          <p:cNvPr id="4" name="object 4"/>
          <p:cNvSpPr txBox="1"/>
          <p:nvPr/>
        </p:nvSpPr>
        <p:spPr>
          <a:xfrm>
            <a:off x="329718" y="2094319"/>
            <a:ext cx="2021681" cy="2966838"/>
          </a:xfrm>
          <a:prstGeom prst="rect">
            <a:avLst/>
          </a:prstGeom>
        </p:spPr>
        <p:txBody>
          <a:bodyPr vert="horz" wrap="square" lIns="0" tIns="93345" rIns="0" bIns="0" rtlCol="0">
            <a:spAutoFit/>
          </a:bodyPr>
          <a:lstStyle/>
          <a:p>
            <a:pPr marL="438150" indent="-428625" defTabSz="685800">
              <a:spcBef>
                <a:spcPts val="735"/>
              </a:spcBef>
              <a:buFont typeface="Arial"/>
              <a:buChar char="•"/>
              <a:tabLst>
                <a:tab pos="437674" algn="l"/>
                <a:tab pos="438150" algn="l"/>
              </a:tabLst>
            </a:pPr>
            <a:r>
              <a:rPr sz="2625" spc="4" dirty="0">
                <a:solidFill>
                  <a:srgbClr val="FFFFFF"/>
                </a:solidFill>
                <a:latin typeface="Segoe UI Light"/>
                <a:cs typeface="Segoe UI Light"/>
              </a:rPr>
              <a:t>Basic</a:t>
            </a:r>
            <a:r>
              <a:rPr sz="2625" spc="-41" dirty="0">
                <a:solidFill>
                  <a:srgbClr val="FFFFFF"/>
                </a:solidFill>
                <a:latin typeface="Segoe UI Light"/>
                <a:cs typeface="Segoe UI Light"/>
              </a:rPr>
              <a:t> Types</a:t>
            </a:r>
            <a:endParaRPr sz="2625" dirty="0">
              <a:solidFill>
                <a:prstClr val="black"/>
              </a:solidFill>
              <a:latin typeface="Segoe UI Light"/>
              <a:cs typeface="Segoe UI Light"/>
            </a:endParaRPr>
          </a:p>
          <a:p>
            <a:pPr marL="438150" indent="-428625" defTabSz="685800">
              <a:spcBef>
                <a:spcPts val="664"/>
              </a:spcBef>
              <a:buFont typeface="Arial"/>
              <a:buChar char="•"/>
              <a:tabLst>
                <a:tab pos="437674" algn="l"/>
                <a:tab pos="438150" algn="l"/>
              </a:tabLst>
            </a:pPr>
            <a:r>
              <a:rPr sz="2625" spc="8" dirty="0">
                <a:solidFill>
                  <a:srgbClr val="FFFFFF"/>
                </a:solidFill>
                <a:latin typeface="Segoe UI Light"/>
                <a:cs typeface="Segoe UI Light"/>
              </a:rPr>
              <a:t>Any</a:t>
            </a:r>
            <a:r>
              <a:rPr sz="2625" spc="-11" dirty="0">
                <a:solidFill>
                  <a:srgbClr val="FFFFFF"/>
                </a:solidFill>
                <a:latin typeface="Segoe UI Light"/>
                <a:cs typeface="Segoe UI Light"/>
              </a:rPr>
              <a:t> </a:t>
            </a:r>
            <a:r>
              <a:rPr sz="2625" spc="-53" dirty="0">
                <a:solidFill>
                  <a:srgbClr val="FFFFFF"/>
                </a:solidFill>
                <a:latin typeface="Segoe UI Light"/>
                <a:cs typeface="Segoe UI Light"/>
              </a:rPr>
              <a:t>Type</a:t>
            </a:r>
            <a:endParaRPr sz="2625" dirty="0">
              <a:solidFill>
                <a:prstClr val="black"/>
              </a:solidFill>
              <a:latin typeface="Segoe UI Light"/>
              <a:cs typeface="Segoe UI Light"/>
            </a:endParaRPr>
          </a:p>
          <a:p>
            <a:pPr marL="438150" indent="-428625" defTabSz="685800">
              <a:spcBef>
                <a:spcPts val="664"/>
              </a:spcBef>
              <a:buFont typeface="Arial"/>
              <a:buChar char="•"/>
              <a:tabLst>
                <a:tab pos="437674" algn="l"/>
                <a:tab pos="438150" algn="l"/>
              </a:tabLst>
            </a:pPr>
            <a:r>
              <a:rPr sz="2625" dirty="0">
                <a:solidFill>
                  <a:srgbClr val="FFFFFF"/>
                </a:solidFill>
                <a:latin typeface="Segoe UI Light"/>
                <a:cs typeface="Segoe UI Light"/>
              </a:rPr>
              <a:t>Classes</a:t>
            </a:r>
            <a:endParaRPr lang="en-IN" sz="2625" dirty="0">
              <a:solidFill>
                <a:srgbClr val="FFFFFF"/>
              </a:solidFill>
              <a:latin typeface="Segoe UI Light"/>
              <a:cs typeface="Segoe UI Light"/>
            </a:endParaRPr>
          </a:p>
          <a:p>
            <a:pPr marL="438150" indent="-428625" defTabSz="685800">
              <a:spcBef>
                <a:spcPts val="664"/>
              </a:spcBef>
              <a:buFont typeface="Arial"/>
              <a:buChar char="•"/>
              <a:tabLst>
                <a:tab pos="437674" algn="l"/>
                <a:tab pos="438150" algn="l"/>
              </a:tabLst>
            </a:pPr>
            <a:r>
              <a:rPr lang="en-IN" sz="2625" spc="8" dirty="0">
                <a:solidFill>
                  <a:srgbClr val="FFFFFF"/>
                </a:solidFill>
                <a:latin typeface="Segoe UI Light"/>
                <a:cs typeface="Segoe UI Light"/>
              </a:rPr>
              <a:t>Interfaces</a:t>
            </a:r>
            <a:endParaRPr sz="2625" dirty="0">
              <a:solidFill>
                <a:prstClr val="black"/>
              </a:solidFill>
              <a:latin typeface="Segoe UI Light"/>
              <a:cs typeface="Segoe UI Light"/>
            </a:endParaRPr>
          </a:p>
          <a:p>
            <a:pPr marL="438150" indent="-428625" defTabSz="685800">
              <a:spcBef>
                <a:spcPts val="656"/>
              </a:spcBef>
              <a:buFont typeface="Arial"/>
              <a:buChar char="•"/>
              <a:tabLst>
                <a:tab pos="437674" algn="l"/>
                <a:tab pos="438150" algn="l"/>
              </a:tabLst>
            </a:pPr>
            <a:r>
              <a:rPr sz="2625" dirty="0">
                <a:solidFill>
                  <a:srgbClr val="FFFFFF"/>
                </a:solidFill>
                <a:latin typeface="Segoe UI Light"/>
                <a:cs typeface="Segoe UI Light"/>
              </a:rPr>
              <a:t>Modules</a:t>
            </a:r>
            <a:endParaRPr sz="2625" dirty="0">
              <a:solidFill>
                <a:prstClr val="black"/>
              </a:solidFill>
              <a:latin typeface="Segoe UI Light"/>
              <a:cs typeface="Segoe UI Light"/>
            </a:endParaRPr>
          </a:p>
          <a:p>
            <a:pPr marL="438150" indent="-428625" defTabSz="685800">
              <a:spcBef>
                <a:spcPts val="668"/>
              </a:spcBef>
              <a:buFont typeface="Arial"/>
              <a:buChar char="•"/>
              <a:tabLst>
                <a:tab pos="437674" algn="l"/>
                <a:tab pos="438150" algn="l"/>
              </a:tabLst>
            </a:pPr>
            <a:r>
              <a:rPr sz="2625" dirty="0">
                <a:solidFill>
                  <a:srgbClr val="FFFFFF"/>
                </a:solidFill>
                <a:latin typeface="Segoe UI Light"/>
                <a:cs typeface="Segoe UI Light"/>
              </a:rPr>
              <a:t>Generics</a:t>
            </a:r>
            <a:endParaRPr sz="2625" dirty="0">
              <a:solidFill>
                <a:prstClr val="black"/>
              </a:solidFill>
              <a:latin typeface="Segoe UI Light"/>
              <a:cs typeface="Segoe UI Light"/>
            </a:endParaRPr>
          </a:p>
        </p:txBody>
      </p:sp>
    </p:spTree>
    <p:extLst>
      <p:ext uri="{BB962C8B-B14F-4D97-AF65-F5344CB8AC3E}">
        <p14:creationId xmlns:p14="http://schemas.microsoft.com/office/powerpoint/2010/main" val="6601362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effectLst>
                  <a:outerShdw blurRad="38100" dist="38100" dir="2700000" algn="tl">
                    <a:srgbClr val="000000">
                      <a:alpha val="43137"/>
                    </a:srgbClr>
                  </a:outerShdw>
                </a:effectLst>
              </a:rPr>
              <a:t>generate a component in CLI</a:t>
            </a:r>
            <a:endParaRPr lang="en-IN" b="1" dirty="0">
              <a:solidFill>
                <a:schemeClr val="accent6"/>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1005692" y="1916832"/>
            <a:ext cx="7132615" cy="1512168"/>
          </a:xfrm>
          <a:prstGeom prst="rect">
            <a:avLst/>
          </a:prstGeom>
        </p:spPr>
      </p:pic>
    </p:spTree>
    <p:extLst>
      <p:ext uri="{BB962C8B-B14F-4D97-AF65-F5344CB8AC3E}">
        <p14:creationId xmlns:p14="http://schemas.microsoft.com/office/powerpoint/2010/main" val="10057134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r>
              <a:rPr lang="en-IN" b="1" dirty="0">
                <a:solidFill>
                  <a:schemeClr val="accent6"/>
                </a:solidFill>
                <a:effectLst>
                  <a:outerShdw blurRad="38100" dist="38100" dir="2700000" algn="tl">
                    <a:srgbClr val="000000">
                      <a:alpha val="43137"/>
                    </a:srgbClr>
                  </a:outerShdw>
                </a:effectLst>
              </a:rPr>
              <a:t>Create</a:t>
            </a:r>
            <a:r>
              <a:rPr lang="en-IN" dirty="0">
                <a:solidFill>
                  <a:schemeClr val="accent6"/>
                </a:solidFill>
              </a:rPr>
              <a:t> a component</a:t>
            </a:r>
          </a:p>
        </p:txBody>
      </p:sp>
      <p:pic>
        <p:nvPicPr>
          <p:cNvPr id="4" name="Content Placeholder 3"/>
          <p:cNvPicPr>
            <a:picLocks noGrp="1" noChangeAspect="1"/>
          </p:cNvPicPr>
          <p:nvPr>
            <p:ph idx="1"/>
          </p:nvPr>
        </p:nvPicPr>
        <p:blipFill>
          <a:blip r:embed="rId2"/>
          <a:stretch>
            <a:fillRect/>
          </a:stretch>
        </p:blipFill>
        <p:spPr>
          <a:xfrm>
            <a:off x="457200" y="1417639"/>
            <a:ext cx="8229600" cy="415116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chemeClr val="accent6"/>
                </a:solidFill>
                <a:effectLst>
                  <a:outerShdw blurRad="38100" dist="38100" dir="2700000" algn="tl">
                    <a:srgbClr val="000000">
                      <a:alpha val="43137"/>
                    </a:srgbClr>
                  </a:outerShdw>
                </a:effectLst>
              </a:rPr>
              <a:t>Register</a:t>
            </a:r>
            <a:r>
              <a:rPr lang="en-IN" dirty="0">
                <a:solidFill>
                  <a:schemeClr val="accent6"/>
                </a:solidFill>
                <a:effectLst>
                  <a:outerShdw blurRad="38100" dist="38100" dir="2700000" algn="tl">
                    <a:srgbClr val="000000">
                      <a:alpha val="43137"/>
                    </a:srgbClr>
                  </a:outerShdw>
                </a:effectLst>
              </a:rPr>
              <a:t> </a:t>
            </a:r>
            <a:r>
              <a:rPr lang="en-IN" dirty="0">
                <a:solidFill>
                  <a:schemeClr val="accent6"/>
                </a:solidFill>
              </a:rPr>
              <a:t>the component in a module</a:t>
            </a:r>
            <a:endParaRPr lang="en-IN" dirty="0"/>
          </a:p>
        </p:txBody>
      </p:sp>
      <p:pic>
        <p:nvPicPr>
          <p:cNvPr id="5" name="Content Placeholder 4"/>
          <p:cNvPicPr>
            <a:picLocks noGrp="1" noChangeAspect="1"/>
          </p:cNvPicPr>
          <p:nvPr>
            <p:ph idx="1"/>
          </p:nvPr>
        </p:nvPicPr>
        <p:blipFill>
          <a:blip r:embed="rId2"/>
          <a:stretch>
            <a:fillRect/>
          </a:stretch>
        </p:blipFill>
        <p:spPr>
          <a:xfrm>
            <a:off x="755576" y="1484784"/>
            <a:ext cx="6851047" cy="1728192"/>
          </a:xfrm>
          <a:prstGeom prst="rect">
            <a:avLst/>
          </a:prstGeom>
        </p:spPr>
      </p:pic>
      <p:pic>
        <p:nvPicPr>
          <p:cNvPr id="6" name="Picture 5"/>
          <p:cNvPicPr>
            <a:picLocks noChangeAspect="1"/>
          </p:cNvPicPr>
          <p:nvPr/>
        </p:nvPicPr>
        <p:blipFill>
          <a:blip r:embed="rId3"/>
          <a:stretch>
            <a:fillRect/>
          </a:stretch>
        </p:blipFill>
        <p:spPr>
          <a:xfrm>
            <a:off x="952124" y="3501008"/>
            <a:ext cx="7727132" cy="1584176"/>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accent6"/>
                </a:solidFill>
              </a:rPr>
              <a:t>Add an element in an </a:t>
            </a:r>
            <a:r>
              <a:rPr lang="en-IN" b="1" dirty="0">
                <a:solidFill>
                  <a:schemeClr val="accent6"/>
                </a:solidFill>
                <a:effectLst>
                  <a:outerShdw blurRad="38100" dist="38100" dir="2700000" algn="tl">
                    <a:srgbClr val="000000">
                      <a:alpha val="43137"/>
                    </a:srgbClr>
                  </a:outerShdw>
                </a:effectLst>
              </a:rPr>
              <a:t>HTML mark up</a:t>
            </a:r>
            <a:endParaRPr lang="en-IN" dirty="0"/>
          </a:p>
        </p:txBody>
      </p:sp>
      <p:pic>
        <p:nvPicPr>
          <p:cNvPr id="4" name="Content Placeholder 3"/>
          <p:cNvPicPr>
            <a:picLocks noGrp="1" noChangeAspect="1"/>
          </p:cNvPicPr>
          <p:nvPr>
            <p:ph idx="1"/>
          </p:nvPr>
        </p:nvPicPr>
        <p:blipFill>
          <a:blip r:embed="rId2"/>
          <a:stretch>
            <a:fillRect/>
          </a:stretch>
        </p:blipFill>
        <p:spPr>
          <a:xfrm>
            <a:off x="683568" y="1268760"/>
            <a:ext cx="7272808" cy="2184459"/>
          </a:xfrm>
          <a:prstGeom prst="rect">
            <a:avLst/>
          </a:prstGeom>
        </p:spPr>
      </p:pic>
      <p:pic>
        <p:nvPicPr>
          <p:cNvPr id="5" name="Picture 4"/>
          <p:cNvPicPr>
            <a:picLocks noChangeAspect="1"/>
          </p:cNvPicPr>
          <p:nvPr/>
        </p:nvPicPr>
        <p:blipFill>
          <a:blip r:embed="rId3"/>
          <a:stretch>
            <a:fillRect/>
          </a:stretch>
        </p:blipFill>
        <p:spPr>
          <a:xfrm>
            <a:off x="827584" y="3481628"/>
            <a:ext cx="5184576" cy="297475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templateURL</a:t>
            </a:r>
            <a:endParaRPr lang="en-US" dirty="0"/>
          </a:p>
        </p:txBody>
      </p:sp>
      <p:sp>
        <p:nvSpPr>
          <p:cNvPr id="3" name="Content Placeholder 2"/>
          <p:cNvSpPr>
            <a:spLocks noGrp="1"/>
          </p:cNvSpPr>
          <p:nvPr>
            <p:ph idx="1"/>
          </p:nvPr>
        </p:nvSpPr>
        <p:spPr/>
        <p:txBody>
          <a:bodyPr/>
          <a:lstStyle/>
          <a:p>
            <a:r>
              <a:rPr lang="en-US" dirty="0"/>
              <a:t>We don’t have to write our template code inline with our component code. We can store our HTML template files separately and just refer to them in our component  by using the </a:t>
            </a:r>
            <a:r>
              <a:rPr lang="en-US" dirty="0" err="1"/>
              <a:t>templateUrl</a:t>
            </a:r>
            <a:r>
              <a:rPr lang="en-US" dirty="0"/>
              <a:t> property</a:t>
            </a:r>
          </a:p>
          <a:p>
            <a:r>
              <a:rPr lang="en-US" dirty="0"/>
              <a:t>We point our component to an external template file by using the </a:t>
            </a:r>
            <a:r>
              <a:rPr lang="en-US" dirty="0" err="1"/>
              <a:t>templateUrl</a:t>
            </a:r>
            <a:r>
              <a:rPr lang="en-US" dirty="0"/>
              <a:t> property.</a:t>
            </a:r>
          </a:p>
          <a:p>
            <a:endParaRPr lang="en-US" dirty="0"/>
          </a:p>
        </p:txBody>
      </p:sp>
    </p:spTree>
    <p:extLst>
      <p:ext uri="{BB962C8B-B14F-4D97-AF65-F5344CB8AC3E}">
        <p14:creationId xmlns:p14="http://schemas.microsoft.com/office/powerpoint/2010/main" val="37612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a:t>
            </a:r>
          </a:p>
        </p:txBody>
      </p:sp>
      <p:sp>
        <p:nvSpPr>
          <p:cNvPr id="3" name="Content Placeholder 2"/>
          <p:cNvSpPr>
            <a:spLocks noGrp="1"/>
          </p:cNvSpPr>
          <p:nvPr>
            <p:ph idx="1"/>
          </p:nvPr>
        </p:nvSpPr>
        <p:spPr/>
        <p:txBody>
          <a:bodyPr>
            <a:normAutofit lnSpcReduction="10000"/>
          </a:bodyPr>
          <a:lstStyle/>
          <a:p>
            <a:r>
              <a:rPr lang="en-US" dirty="0"/>
              <a:t>We point our component to an internal template file by using the template property.</a:t>
            </a:r>
          </a:p>
          <a:p>
            <a:r>
              <a:rPr lang="en-US" dirty="0"/>
              <a:t>We can wrote the HTML is in a </a:t>
            </a:r>
            <a:r>
              <a:rPr lang="en-US" b="1" dirty="0"/>
              <a:t>single line</a:t>
            </a:r>
            <a:r>
              <a:rPr lang="en-US" dirty="0"/>
              <a:t>. So this means the code can be rewritten using a pair of single quotes only. </a:t>
            </a:r>
            <a:br>
              <a:rPr lang="en-US" dirty="0"/>
            </a:br>
            <a:endParaRPr lang="en-US" dirty="0"/>
          </a:p>
          <a:p>
            <a:r>
              <a:rPr lang="pt-BR" dirty="0"/>
              <a:t>template: `&lt;h1&gt;</a:t>
            </a:r>
            <a:br>
              <a:rPr lang="pt-BR" dirty="0"/>
            </a:br>
            <a:r>
              <a:rPr lang="pt-BR" dirty="0"/>
              <a:t>                      Hello {{name }} </a:t>
            </a:r>
            <a:r>
              <a:rPr lang="pt-BR" dirty="0">
                <a:solidFill>
                  <a:srgbClr val="FF0000"/>
                </a:solidFill>
              </a:rPr>
              <a:t>throw error</a:t>
            </a:r>
            <a:br>
              <a:rPr lang="pt-BR" dirty="0">
                <a:solidFill>
                  <a:srgbClr val="FF0000"/>
                </a:solidFill>
              </a:rPr>
            </a:br>
            <a:r>
              <a:rPr lang="pt-BR" dirty="0"/>
              <a:t>                &lt;/h1&gt;`</a:t>
            </a:r>
            <a:endParaRPr lang="en-US" dirty="0"/>
          </a:p>
        </p:txBody>
      </p:sp>
    </p:spTree>
    <p:extLst>
      <p:ext uri="{BB962C8B-B14F-4D97-AF65-F5344CB8AC3E}">
        <p14:creationId xmlns:p14="http://schemas.microsoft.com/office/powerpoint/2010/main" val="17782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Styling angular  components</a:t>
            </a:r>
          </a:p>
        </p:txBody>
      </p:sp>
      <p:sp>
        <p:nvSpPr>
          <p:cNvPr id="3" name="Content Placeholder 2"/>
          <p:cNvSpPr>
            <a:spLocks noGrp="1"/>
          </p:cNvSpPr>
          <p:nvPr>
            <p:ph idx="1"/>
          </p:nvPr>
        </p:nvSpPr>
        <p:spPr/>
        <p:txBody>
          <a:bodyPr>
            <a:normAutofit lnSpcReduction="10000"/>
          </a:bodyPr>
          <a:lstStyle/>
          <a:p>
            <a:r>
              <a:rPr lang="en-US" dirty="0"/>
              <a:t>Component can be easily reused as the styles are defined inline with in the component itself</a:t>
            </a:r>
          </a:p>
          <a:p>
            <a:r>
              <a:rPr lang="en-US" dirty="0"/>
              <a:t>Application maintenance is also easy as we only have to change the styles in one place</a:t>
            </a:r>
          </a:p>
          <a:p>
            <a:r>
              <a:rPr lang="en-US" dirty="0"/>
              <a:t>Visual Studio editor features (</a:t>
            </a:r>
            <a:r>
              <a:rPr lang="en-US" dirty="0" err="1"/>
              <a:t>Intellisense</a:t>
            </a:r>
            <a:r>
              <a:rPr lang="en-US" dirty="0"/>
              <a:t>, Code completion &amp; formatting) are available</a:t>
            </a:r>
          </a:p>
          <a:p>
            <a:r>
              <a:rPr lang="en-US" dirty="0"/>
              <a:t>Styles specified using this approach are local to the component and don't collide with styles used elsewhere in the application.</a:t>
            </a:r>
          </a:p>
          <a:p>
            <a:endParaRPr lang="en-US" dirty="0"/>
          </a:p>
        </p:txBody>
      </p:sp>
    </p:spTree>
    <p:extLst>
      <p:ext uri="{BB962C8B-B14F-4D97-AF65-F5344CB8AC3E}">
        <p14:creationId xmlns:p14="http://schemas.microsoft.com/office/powerpoint/2010/main" val="85430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4DDC-7677-4430-B384-9ECEB6309079}"/>
              </a:ext>
            </a:extLst>
          </p:cNvPr>
          <p:cNvSpPr>
            <a:spLocks noGrp="1"/>
          </p:cNvSpPr>
          <p:nvPr>
            <p:ph type="title"/>
          </p:nvPr>
        </p:nvSpPr>
        <p:spPr>
          <a:xfrm>
            <a:off x="457200" y="274638"/>
            <a:ext cx="8229600" cy="778098"/>
          </a:xfrm>
        </p:spPr>
        <p:txBody>
          <a:bodyPr/>
          <a:lstStyle/>
          <a:p>
            <a:r>
              <a:rPr lang="en-US" b="1" dirty="0">
                <a:solidFill>
                  <a:schemeClr val="accent6"/>
                </a:solidFill>
                <a:effectLst>
                  <a:outerShdw blurRad="38100" dist="38100" dir="2700000" algn="tl">
                    <a:srgbClr val="000000">
                      <a:alpha val="43137"/>
                    </a:srgbClr>
                  </a:outerShdw>
                </a:effectLst>
              </a:rPr>
              <a:t>Component communication</a:t>
            </a:r>
            <a:endParaRPr lang="en-IN" dirty="0"/>
          </a:p>
        </p:txBody>
      </p:sp>
      <p:sp>
        <p:nvSpPr>
          <p:cNvPr id="3" name="Content Placeholder 2">
            <a:extLst>
              <a:ext uri="{FF2B5EF4-FFF2-40B4-BE49-F238E27FC236}">
                <a16:creationId xmlns:a16="http://schemas.microsoft.com/office/drawing/2014/main" id="{AE2535D6-4DF4-4444-84F5-45064C1B452B}"/>
              </a:ext>
            </a:extLst>
          </p:cNvPr>
          <p:cNvSpPr>
            <a:spLocks noGrp="1"/>
          </p:cNvSpPr>
          <p:nvPr>
            <p:ph idx="1"/>
          </p:nvPr>
        </p:nvSpPr>
        <p:spPr>
          <a:xfrm>
            <a:off x="457200" y="1052736"/>
            <a:ext cx="8229600" cy="5073427"/>
          </a:xfrm>
        </p:spPr>
        <p:txBody>
          <a:bodyPr>
            <a:normAutofit fontScale="55000" lnSpcReduction="20000"/>
          </a:bodyPr>
          <a:lstStyle/>
          <a:p>
            <a:r>
              <a:rPr lang="en-IN" dirty="0"/>
              <a:t>Angular. $scope and $</a:t>
            </a:r>
            <a:r>
              <a:rPr lang="en-IN" dirty="0" err="1"/>
              <a:t>rootScope</a:t>
            </a:r>
            <a:r>
              <a:rPr lang="en-IN" dirty="0"/>
              <a:t> concepts are removed in Angular</a:t>
            </a:r>
          </a:p>
          <a:p>
            <a:r>
              <a:rPr lang="en-IN" dirty="0"/>
              <a:t>@Input and @Output are two decorators in Angular responsible for communication between two components.</a:t>
            </a:r>
            <a:br>
              <a:rPr lang="en-IN" dirty="0"/>
            </a:br>
            <a:endParaRPr lang="en-IN" dirty="0"/>
          </a:p>
          <a:p>
            <a:r>
              <a:rPr lang="en-IN" dirty="0"/>
              <a:t>@INPUT</a:t>
            </a:r>
          </a:p>
          <a:p>
            <a:pPr lvl="1"/>
            <a:r>
              <a:rPr lang="en-IN" dirty="0"/>
              <a:t>@Input is used to define an input property to achieve component property binding.</a:t>
            </a:r>
          </a:p>
          <a:p>
            <a:pPr lvl="1"/>
            <a:r>
              <a:rPr lang="en-IN" dirty="0"/>
              <a:t>@Input decorator binds a property within one component (child component) to receive a value from another component (parent component). </a:t>
            </a:r>
          </a:p>
          <a:p>
            <a:pPr lvl="1"/>
            <a:r>
              <a:rPr lang="en-IN" dirty="0"/>
              <a:t>This is one way communication from </a:t>
            </a:r>
            <a:r>
              <a:rPr lang="en-IN" b="1" dirty="0"/>
              <a:t>parent to child</a:t>
            </a:r>
            <a:r>
              <a:rPr lang="en-IN" dirty="0"/>
              <a:t>. </a:t>
            </a:r>
          </a:p>
          <a:p>
            <a:pPr lvl="1"/>
            <a:r>
              <a:rPr lang="en-IN" dirty="0"/>
              <a:t>A component can receive a value from another component using component property binding</a:t>
            </a:r>
          </a:p>
          <a:p>
            <a:pPr lvl="1"/>
            <a:endParaRPr lang="en-IN" dirty="0"/>
          </a:p>
          <a:p>
            <a:r>
              <a:rPr lang="en-IN" dirty="0"/>
              <a:t>@OUTPUT</a:t>
            </a:r>
          </a:p>
          <a:p>
            <a:pPr lvl="1"/>
            <a:r>
              <a:rPr lang="en-IN" dirty="0"/>
              <a:t>@Output is used to define output property to achieve custom event binding.</a:t>
            </a:r>
          </a:p>
          <a:p>
            <a:pPr lvl="1"/>
            <a:r>
              <a:rPr lang="en-IN" dirty="0"/>
              <a:t>@Output decorator binds a property of a component to send data from one component (child component) to calling component (parent component). </a:t>
            </a:r>
          </a:p>
          <a:p>
            <a:pPr lvl="1"/>
            <a:r>
              <a:rPr lang="en-IN" dirty="0"/>
              <a:t>This is one way communication from </a:t>
            </a:r>
            <a:r>
              <a:rPr lang="en-IN" b="1" dirty="0"/>
              <a:t>child to parent </a:t>
            </a:r>
            <a:r>
              <a:rPr lang="en-IN" dirty="0"/>
              <a:t>component.</a:t>
            </a:r>
          </a:p>
          <a:p>
            <a:pPr lvl="1"/>
            <a:r>
              <a:rPr lang="en-IN" dirty="0"/>
              <a:t>@Output binds a property of the type of angular </a:t>
            </a:r>
            <a:r>
              <a:rPr lang="en-IN" dirty="0" err="1"/>
              <a:t>EventEmitter</a:t>
            </a:r>
            <a:r>
              <a:rPr lang="en-IN" dirty="0"/>
              <a:t>(</a:t>
            </a:r>
            <a:r>
              <a:rPr lang="en-US" i="1" dirty="0"/>
              <a:t>Listens for something to happen and emits an event when triggered</a:t>
            </a:r>
            <a:r>
              <a:rPr lang="en-US" dirty="0"/>
              <a:t>)</a:t>
            </a:r>
            <a:r>
              <a:rPr lang="en-IN" dirty="0"/>
              <a:t> class</a:t>
            </a:r>
          </a:p>
        </p:txBody>
      </p:sp>
      <p:pic>
        <p:nvPicPr>
          <p:cNvPr id="1030" name="Picture 6" descr="Image result for @input and @output angular 4">
            <a:extLst>
              <a:ext uri="{FF2B5EF4-FFF2-40B4-BE49-F238E27FC236}">
                <a16:creationId xmlns:a16="http://schemas.microsoft.com/office/drawing/2014/main" id="{C3213A37-D13C-4D1D-8013-538E80A7E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5445225"/>
            <a:ext cx="5331116" cy="14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01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fade">
                                      <p:cBhvr>
                                        <p:cTn id="43" dur="500"/>
                                        <p:tgtEl>
                                          <p:spTgt spid="3">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30"/>
                                        </p:tgtEl>
                                        <p:attrNameLst>
                                          <p:attrName>style.visibility</p:attrName>
                                        </p:attrNameLst>
                                      </p:cBhvr>
                                      <p:to>
                                        <p:strVal val="visible"/>
                                      </p:to>
                                    </p:set>
                                    <p:animEffect transition="in" filter="fade">
                                      <p:cBhvr>
                                        <p:cTn id="5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1F52-FFA8-49CC-86DE-F7808A17B2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69D66F-6E43-48AC-A8EC-3B703A5D1BB1}"/>
              </a:ext>
            </a:extLst>
          </p:cNvPr>
          <p:cNvSpPr>
            <a:spLocks noGrp="1"/>
          </p:cNvSpPr>
          <p:nvPr>
            <p:ph idx="1"/>
          </p:nvPr>
        </p:nvSpPr>
        <p:spPr/>
        <p:txBody>
          <a:bodyPr/>
          <a:lstStyle/>
          <a:p>
            <a:r>
              <a:rPr lang="en-IN" sz="2000" b="1" dirty="0"/>
              <a:t>Step 1: Create parent and child components.</a:t>
            </a:r>
          </a:p>
          <a:p>
            <a:pPr lvl="1"/>
            <a:r>
              <a:rPr lang="en-IN" sz="2000" dirty="0"/>
              <a:t>ng g c parent</a:t>
            </a:r>
          </a:p>
          <a:p>
            <a:pPr lvl="1"/>
            <a:r>
              <a:rPr lang="en-IN" sz="2000" dirty="0"/>
              <a:t> ng g c child</a:t>
            </a:r>
          </a:p>
          <a:p>
            <a:r>
              <a:rPr lang="en-IN" sz="2000" b="1" dirty="0"/>
              <a:t>Step 2: Edit the Parent </a:t>
            </a:r>
            <a:r>
              <a:rPr lang="en-IN" sz="2000" b="1" dirty="0" err="1"/>
              <a:t>component.ts</a:t>
            </a:r>
            <a:r>
              <a:rPr lang="en-IN" sz="2000" b="1" dirty="0"/>
              <a:t> and html</a:t>
            </a:r>
          </a:p>
          <a:p>
            <a:endParaRPr lang="en-IN" b="1" dirty="0"/>
          </a:p>
          <a:p>
            <a:pPr marL="457200" lvl="1" indent="0">
              <a:buNone/>
            </a:pPr>
            <a:endParaRPr lang="en-IN" dirty="0"/>
          </a:p>
          <a:p>
            <a:endParaRPr lang="en-IN" dirty="0"/>
          </a:p>
        </p:txBody>
      </p:sp>
      <p:sp>
        <p:nvSpPr>
          <p:cNvPr id="6" name="TextBox 5">
            <a:extLst>
              <a:ext uri="{FF2B5EF4-FFF2-40B4-BE49-F238E27FC236}">
                <a16:creationId xmlns:a16="http://schemas.microsoft.com/office/drawing/2014/main" id="{99662EB0-ABA3-4487-9B97-5D7572A1B47B}"/>
              </a:ext>
            </a:extLst>
          </p:cNvPr>
          <p:cNvSpPr txBox="1"/>
          <p:nvPr/>
        </p:nvSpPr>
        <p:spPr>
          <a:xfrm>
            <a:off x="1331640" y="3068961"/>
            <a:ext cx="6120680" cy="3093154"/>
          </a:xfrm>
          <a:prstGeom prst="rect">
            <a:avLst/>
          </a:prstGeom>
          <a:noFill/>
        </p:spPr>
        <p:txBody>
          <a:bodyPr wrap="square" rtlCol="0">
            <a:spAutoFit/>
          </a:bodyPr>
          <a:lstStyle/>
          <a:p>
            <a:r>
              <a:rPr lang="en-IN" sz="1300" dirty="0"/>
              <a:t>import { Component, </a:t>
            </a:r>
            <a:r>
              <a:rPr lang="en-IN" sz="1300" dirty="0" err="1"/>
              <a:t>OnInit</a:t>
            </a:r>
            <a:r>
              <a:rPr lang="en-IN" sz="1300" dirty="0"/>
              <a:t> } from '@angular/core';</a:t>
            </a:r>
          </a:p>
          <a:p>
            <a:br>
              <a:rPr lang="en-IN" sz="1300" dirty="0"/>
            </a:br>
            <a:r>
              <a:rPr lang="en-IN" sz="1300" dirty="0"/>
              <a:t>@Component({</a:t>
            </a:r>
          </a:p>
          <a:p>
            <a:r>
              <a:rPr lang="en-IN" sz="1300" dirty="0"/>
              <a:t>selector: 'app-parent',</a:t>
            </a:r>
          </a:p>
          <a:p>
            <a:r>
              <a:rPr lang="en-IN" sz="1300" dirty="0" err="1"/>
              <a:t>templateUrl</a:t>
            </a:r>
            <a:r>
              <a:rPr lang="en-IN" sz="1300" dirty="0"/>
              <a:t>: './parent.component.html',</a:t>
            </a:r>
          </a:p>
          <a:p>
            <a:r>
              <a:rPr lang="en-IN" sz="1300" dirty="0" err="1"/>
              <a:t>styleUrls</a:t>
            </a:r>
            <a:r>
              <a:rPr lang="en-IN" sz="1300" dirty="0"/>
              <a:t>: ['./parent.component.css']</a:t>
            </a:r>
          </a:p>
          <a:p>
            <a:r>
              <a:rPr lang="en-IN" sz="1300" dirty="0"/>
              <a:t>})</a:t>
            </a:r>
          </a:p>
          <a:p>
            <a:r>
              <a:rPr lang="en-IN" sz="1300" dirty="0"/>
              <a:t>export class </a:t>
            </a:r>
            <a:r>
              <a:rPr lang="en-IN" sz="1300" dirty="0" err="1"/>
              <a:t>ParentComponent</a:t>
            </a:r>
            <a:r>
              <a:rPr lang="en-IN" sz="1300" dirty="0"/>
              <a:t> {</a:t>
            </a:r>
          </a:p>
          <a:p>
            <a:pPr lvl="1"/>
            <a:br>
              <a:rPr lang="en-IN" sz="1300" dirty="0"/>
            </a:br>
            <a:r>
              <a:rPr lang="en-IN" sz="1300" dirty="0"/>
              <a:t>title : string;</a:t>
            </a:r>
          </a:p>
          <a:p>
            <a:pPr lvl="2"/>
            <a:r>
              <a:rPr lang="en-IN" sz="1300" dirty="0"/>
              <a:t>constructor(){</a:t>
            </a:r>
          </a:p>
          <a:p>
            <a:pPr lvl="2"/>
            <a:r>
              <a:rPr lang="en-IN" sz="1300" dirty="0" err="1"/>
              <a:t>this.title</a:t>
            </a:r>
            <a:r>
              <a:rPr lang="en-IN" sz="1300" dirty="0"/>
              <a:t> = 'Parent child communication';</a:t>
            </a:r>
          </a:p>
          <a:p>
            <a:pPr lvl="2"/>
            <a:r>
              <a:rPr lang="en-IN" sz="1300" dirty="0"/>
              <a:t>}</a:t>
            </a:r>
          </a:p>
          <a:p>
            <a:pPr lvl="1"/>
            <a:br>
              <a:rPr lang="en-IN" sz="1300" dirty="0"/>
            </a:br>
            <a:r>
              <a:rPr lang="en-IN" sz="1300" dirty="0"/>
              <a:t>}</a:t>
            </a:r>
          </a:p>
        </p:txBody>
      </p:sp>
      <p:sp>
        <p:nvSpPr>
          <p:cNvPr id="7" name="Rectangle 3">
            <a:extLst>
              <a:ext uri="{FF2B5EF4-FFF2-40B4-BE49-F238E27FC236}">
                <a16:creationId xmlns:a16="http://schemas.microsoft.com/office/drawing/2014/main" id="{36E4E272-87E5-4DDD-88A1-3254179A8F0A}"/>
              </a:ext>
            </a:extLst>
          </p:cNvPr>
          <p:cNvSpPr>
            <a:spLocks noChangeArrowheads="1"/>
          </p:cNvSpPr>
          <p:nvPr/>
        </p:nvSpPr>
        <p:spPr bwMode="auto">
          <a:xfrm>
            <a:off x="971600" y="6162115"/>
            <a:ext cx="3183160" cy="66172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500" b="1" dirty="0">
                <a:solidFill>
                  <a:srgbClr val="333333"/>
                </a:solidFill>
                <a:latin typeface="adelle-sans"/>
              </a:rPr>
              <a:t>./</a:t>
            </a:r>
            <a:r>
              <a:rPr lang="en-US" altLang="en-US" sz="1500" b="1" dirty="0" err="1">
                <a:solidFill>
                  <a:srgbClr val="333333"/>
                </a:solidFill>
                <a:latin typeface="adelle-sans"/>
              </a:rPr>
              <a:t>parent.component</a:t>
            </a:r>
            <a:endParaRPr kumimoji="0" lang="en-US" altLang="en-US" sz="1500" b="1" i="0" u="none" strike="noStrike" cap="none" normalizeH="0" baseline="0" dirty="0">
              <a:ln>
                <a:noFill/>
              </a:ln>
              <a:solidFill>
                <a:srgbClr val="333333"/>
              </a:solidFill>
              <a:effectLst/>
              <a:latin typeface="adelle-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00"/>
                </a:solidFill>
                <a:effectLst/>
                <a:latin typeface="Arial Unicode MS"/>
              </a:rPr>
              <a:t>&lt;child</a:t>
            </a:r>
            <a:r>
              <a:rPr kumimoji="0" lang="en-US" altLang="en-US" sz="1000" b="0" i="0" u="none" strike="noStrike" cap="none" normalizeH="0" baseline="0" dirty="0">
                <a:ln>
                  <a:noFill/>
                </a:ln>
                <a:solidFill>
                  <a:srgbClr val="0000CC"/>
                </a:solidFill>
                <a:effectLst/>
                <a:latin typeface="Arial Unicode MS"/>
              </a:rPr>
              <a:t>-component</a:t>
            </a:r>
            <a:r>
              <a:rPr kumimoji="0" lang="en-US" altLang="en-US" sz="1000" b="0" i="0" u="none" strike="noStrike" cap="none" normalizeH="0" baseline="0" dirty="0">
                <a:ln>
                  <a:noFill/>
                </a:ln>
                <a:solidFill>
                  <a:srgbClr val="007700"/>
                </a:solidFill>
                <a:effectLst/>
                <a:latin typeface="Arial Unicode MS"/>
              </a:rPr>
              <a:t>&gt;</a:t>
            </a:r>
            <a:r>
              <a:rPr kumimoji="0" lang="en-US" altLang="en-US" sz="1000" b="0" i="0" u="none" strike="noStrike" cap="none" normalizeH="0" baseline="0" dirty="0">
                <a:ln>
                  <a:noFill/>
                </a:ln>
                <a:solidFill>
                  <a:srgbClr val="FF0000"/>
                </a:solidFill>
                <a:effectLst/>
                <a:latin typeface="Arial Unicode MS"/>
              </a:rPr>
              <a:t>&lt;</a:t>
            </a:r>
            <a:r>
              <a:rPr kumimoji="0" lang="en-US" altLang="en-US" sz="1000" b="0" i="0" u="none" strike="noStrike" cap="none" normalizeH="0" baseline="0" dirty="0">
                <a:ln>
                  <a:noFill/>
                </a:ln>
                <a:solidFill>
                  <a:srgbClr val="000000"/>
                </a:solidFill>
                <a:effectLst/>
                <a:latin typeface="Arial Unicode MS"/>
              </a:rPr>
              <a:t>/child-component&gt; </a:t>
            </a: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4440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3EB0-496D-4C55-B99E-EDB17FA11A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6182C6-7F77-4ED3-9DC5-DC014F0942DF}"/>
              </a:ext>
            </a:extLst>
          </p:cNvPr>
          <p:cNvSpPr>
            <a:spLocks noGrp="1"/>
          </p:cNvSpPr>
          <p:nvPr>
            <p:ph idx="1"/>
          </p:nvPr>
        </p:nvSpPr>
        <p:spPr>
          <a:xfrm>
            <a:off x="457200" y="1600200"/>
            <a:ext cx="8229600" cy="5141168"/>
          </a:xfrm>
        </p:spPr>
        <p:txBody>
          <a:bodyPr>
            <a:normAutofit fontScale="92500" lnSpcReduction="10000"/>
          </a:bodyPr>
          <a:lstStyle/>
          <a:p>
            <a:r>
              <a:rPr lang="en-IN" sz="2800" dirty="0"/>
              <a:t> Step 3: </a:t>
            </a:r>
            <a:r>
              <a:rPr lang="en-IN" sz="2800" b="1" dirty="0"/>
              <a:t>Share data from parent to child component </a:t>
            </a:r>
            <a:endParaRPr lang="en-IN" dirty="0"/>
          </a:p>
          <a:p>
            <a:pPr lvl="1"/>
            <a:r>
              <a:rPr lang="en-IN" sz="1800" dirty="0"/>
              <a:t>In Parent component html</a:t>
            </a:r>
            <a:br>
              <a:rPr lang="en-IN" sz="1800" dirty="0"/>
            </a:br>
            <a:endParaRPr lang="en-IN" sz="1800" dirty="0"/>
          </a:p>
          <a:p>
            <a:pPr marL="0" indent="0">
              <a:buNone/>
            </a:pPr>
            <a:r>
              <a:rPr lang="en-IN" sz="1800" dirty="0"/>
              <a:t>           -In child-</a:t>
            </a:r>
            <a:r>
              <a:rPr lang="en-IN" sz="1800" dirty="0" err="1"/>
              <a:t>component.ts</a:t>
            </a: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br>
              <a:rPr lang="en-IN" sz="1800" dirty="0"/>
            </a:br>
            <a:r>
              <a:rPr lang="en-IN" sz="1800" dirty="0"/>
              <a:t>In app component html </a:t>
            </a:r>
            <a:br>
              <a:rPr lang="en-IN" sz="1800" dirty="0"/>
            </a:br>
            <a:r>
              <a:rPr lang="en-IN" sz="1800" dirty="0"/>
              <a:t>	</a:t>
            </a:r>
            <a:r>
              <a:rPr lang="en-IN" sz="1300" dirty="0"/>
              <a:t>&lt;app-parent&gt;&lt;/app-parent&gt;</a:t>
            </a:r>
          </a:p>
          <a:p>
            <a:pPr marL="0" indent="0">
              <a:buNone/>
            </a:pPr>
            <a:endParaRPr lang="en-IN" sz="1800" dirty="0"/>
          </a:p>
          <a:p>
            <a:pPr marL="0" indent="0">
              <a:buNone/>
            </a:pPr>
            <a:endParaRPr lang="en-IN" dirty="0"/>
          </a:p>
        </p:txBody>
      </p:sp>
      <p:sp>
        <p:nvSpPr>
          <p:cNvPr id="7" name="Rectangle 3">
            <a:extLst>
              <a:ext uri="{FF2B5EF4-FFF2-40B4-BE49-F238E27FC236}">
                <a16:creationId xmlns:a16="http://schemas.microsoft.com/office/drawing/2014/main" id="{DFC9B38D-7F18-43B9-85B3-20C6BA90D0FA}"/>
              </a:ext>
            </a:extLst>
          </p:cNvPr>
          <p:cNvSpPr>
            <a:spLocks noChangeArrowheads="1"/>
          </p:cNvSpPr>
          <p:nvPr/>
        </p:nvSpPr>
        <p:spPr bwMode="auto">
          <a:xfrm>
            <a:off x="899592" y="2873771"/>
            <a:ext cx="7128792" cy="32316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1400" dirty="0"/>
              <a:t>import { </a:t>
            </a:r>
            <a:r>
              <a:rPr lang="en-IN" sz="1400" dirty="0" err="1"/>
              <a:t>Component,Input</a:t>
            </a:r>
            <a:r>
              <a:rPr lang="en-IN" sz="1400" dirty="0"/>
              <a:t> } from '@angular/core';</a:t>
            </a:r>
          </a:p>
          <a:p>
            <a:br>
              <a:rPr lang="en-IN" sz="1400" dirty="0"/>
            </a:br>
            <a:r>
              <a:rPr lang="en-IN" sz="1400" dirty="0"/>
              <a:t>@Component({</a:t>
            </a:r>
          </a:p>
          <a:p>
            <a:r>
              <a:rPr lang="en-IN" sz="1400" dirty="0"/>
              <a:t>selector: 'child-component',</a:t>
            </a:r>
          </a:p>
          <a:p>
            <a:r>
              <a:rPr lang="en-IN" sz="1400" dirty="0"/>
              <a:t>template: `</a:t>
            </a:r>
          </a:p>
          <a:p>
            <a:r>
              <a:rPr lang="en-IN" sz="1400" dirty="0"/>
              <a:t>&lt;div&gt;</a:t>
            </a:r>
          </a:p>
          <a:p>
            <a:r>
              <a:rPr lang="en-IN" sz="1400" dirty="0"/>
              <a:t>&lt;span&gt;Child Component: &lt;/span&gt;</a:t>
            </a:r>
          </a:p>
          <a:p>
            <a:r>
              <a:rPr lang="en-IN" sz="1400" dirty="0"/>
              <a:t>&lt;span&gt;{{name}}&lt;/span&gt;</a:t>
            </a:r>
          </a:p>
          <a:p>
            <a:r>
              <a:rPr lang="en-IN" sz="1400" dirty="0"/>
              <a:t>&lt;/div&gt;</a:t>
            </a:r>
          </a:p>
          <a:p>
            <a:r>
              <a:rPr lang="en-IN" sz="1400" dirty="0"/>
              <a:t>`</a:t>
            </a:r>
          </a:p>
          <a:p>
            <a:r>
              <a:rPr lang="en-IN" sz="1400" dirty="0"/>
              <a:t>})</a:t>
            </a:r>
          </a:p>
          <a:p>
            <a:r>
              <a:rPr lang="en-IN" sz="1400" dirty="0"/>
              <a:t>export class </a:t>
            </a:r>
            <a:r>
              <a:rPr lang="en-IN" sz="1400" dirty="0" err="1"/>
              <a:t>ChildComponent</a:t>
            </a:r>
            <a:r>
              <a:rPr lang="en-IN" sz="1400" dirty="0"/>
              <a:t> {</a:t>
            </a:r>
          </a:p>
          <a:p>
            <a:r>
              <a:rPr lang="en-IN" sz="1400" dirty="0"/>
              <a:t>@Input() name: string;</a:t>
            </a:r>
          </a:p>
          <a:p>
            <a:r>
              <a:rPr lang="en-IN" sz="1400" dirty="0"/>
              <a:t>constructor(){}</a:t>
            </a:r>
          </a:p>
          <a:p>
            <a:r>
              <a:rPr lang="en-IN" sz="1400" dirty="0"/>
              <a:t>}</a:t>
            </a:r>
          </a:p>
        </p:txBody>
      </p:sp>
      <p:sp>
        <p:nvSpPr>
          <p:cNvPr id="8" name="Rectangle 4">
            <a:extLst>
              <a:ext uri="{FF2B5EF4-FFF2-40B4-BE49-F238E27FC236}">
                <a16:creationId xmlns:a16="http://schemas.microsoft.com/office/drawing/2014/main" id="{E692EB35-AF53-416B-8AE4-BF6C7A25A4BC}"/>
              </a:ext>
            </a:extLst>
          </p:cNvPr>
          <p:cNvSpPr>
            <a:spLocks noChangeArrowheads="1"/>
          </p:cNvSpPr>
          <p:nvPr/>
        </p:nvSpPr>
        <p:spPr bwMode="auto">
          <a:xfrm>
            <a:off x="3870600" y="2099321"/>
            <a:ext cx="3857505" cy="40011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7700"/>
                </a:solidFill>
                <a:effectLst/>
                <a:latin typeface="Arial Unicode MS"/>
              </a:rPr>
              <a:t>&lt;child</a:t>
            </a:r>
            <a:r>
              <a:rPr kumimoji="0" lang="en-US" altLang="en-US" sz="1000" b="0" i="0" u="none" strike="noStrike" cap="none" normalizeH="0" baseline="0" dirty="0">
                <a:ln>
                  <a:noFill/>
                </a:ln>
                <a:solidFill>
                  <a:srgbClr val="0000CC"/>
                </a:solidFill>
                <a:effectLst/>
                <a:latin typeface="Arial Unicode MS"/>
              </a:rPr>
              <a:t>-component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0000CC"/>
                </a:solidFill>
                <a:effectLst/>
                <a:latin typeface="Arial Unicode MS"/>
              </a:rPr>
              <a:t>name=</a:t>
            </a:r>
            <a:r>
              <a:rPr kumimoji="0" lang="en-US" altLang="en-US" sz="1000" b="0" i="0" u="none" strike="noStrike" cap="none" normalizeH="0" baseline="0" dirty="0">
                <a:ln>
                  <a:noFill/>
                </a:ln>
                <a:solidFill>
                  <a:srgbClr val="000000"/>
                </a:solidFill>
                <a:effectLst/>
                <a:latin typeface="Arial Unicode MS"/>
              </a:rPr>
              <a:t>"</a:t>
            </a:r>
            <a:r>
              <a:rPr lang="en-IN" sz="1000" dirty="0" err="1"/>
              <a:t>i</a:t>
            </a:r>
            <a:r>
              <a:rPr lang="en-IN" sz="1000" dirty="0"/>
              <a:t> am from parent</a:t>
            </a:r>
            <a:r>
              <a:rPr kumimoji="0" lang="en-US" altLang="en-US" sz="1000" b="0" i="0" u="none" strike="noStrike" cap="none" normalizeH="0" baseline="0" dirty="0">
                <a:ln>
                  <a:noFill/>
                </a:ln>
                <a:solidFill>
                  <a:srgbClr val="000000"/>
                </a:solidFill>
                <a:effectLst/>
                <a:latin typeface="Arial Unicode MS"/>
              </a:rPr>
              <a:t>"</a:t>
            </a:r>
            <a:r>
              <a:rPr kumimoji="0" lang="en-US" altLang="en-US" sz="1000" b="0" i="0" u="none" strike="noStrike" cap="none" normalizeH="0" baseline="0" dirty="0">
                <a:ln>
                  <a:noFill/>
                </a:ln>
                <a:solidFill>
                  <a:srgbClr val="007700"/>
                </a:solidFill>
                <a:effectLst/>
                <a:latin typeface="Arial Unicode MS"/>
              </a:rPr>
              <a:t>&gt;</a:t>
            </a:r>
            <a:r>
              <a:rPr kumimoji="0" lang="en-US" altLang="en-US" sz="1000" b="0" i="0" u="none" strike="noStrike" cap="none" normalizeH="0" baseline="0" dirty="0">
                <a:ln>
                  <a:noFill/>
                </a:ln>
                <a:solidFill>
                  <a:srgbClr val="FF0000"/>
                </a:solidFill>
                <a:effectLst/>
                <a:latin typeface="Arial Unicode MS"/>
              </a:rPr>
              <a:t>&lt;</a:t>
            </a:r>
            <a:r>
              <a:rPr kumimoji="0" lang="en-US" altLang="en-US" sz="1000" b="0" i="0" u="none" strike="noStrike" cap="none" normalizeH="0" baseline="0" dirty="0">
                <a:ln>
                  <a:noFill/>
                </a:ln>
                <a:solidFill>
                  <a:srgbClr val="000000"/>
                </a:solidFill>
                <a:effectLst/>
                <a:latin typeface="Arial Unicode MS"/>
              </a:rPr>
              <a:t>/child-component&gt; </a:t>
            </a:r>
            <a:br>
              <a:rPr kumimoji="0" lang="en-US" altLang="en-US" sz="1000" b="0" i="0" u="none" strike="noStrike" cap="none" normalizeH="0" baseline="0" dirty="0">
                <a:ln>
                  <a:noFill/>
                </a:ln>
                <a:solidFill>
                  <a:schemeClr val="tx1"/>
                </a:solidFill>
                <a:effectLst/>
              </a:rPr>
            </a:b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cxnSp>
        <p:nvCxnSpPr>
          <p:cNvPr id="10" name="Straight Arrow Connector 9">
            <a:extLst>
              <a:ext uri="{FF2B5EF4-FFF2-40B4-BE49-F238E27FC236}">
                <a16:creationId xmlns:a16="http://schemas.microsoft.com/office/drawing/2014/main" id="{80069CB9-3149-4A92-BA7F-F7BEB92CC9FC}"/>
              </a:ext>
            </a:extLst>
          </p:cNvPr>
          <p:cNvCxnSpPr/>
          <p:nvPr/>
        </p:nvCxnSpPr>
        <p:spPr>
          <a:xfrm flipH="1">
            <a:off x="2555776" y="2348880"/>
            <a:ext cx="3024336" cy="20162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Arrow: Down 12">
            <a:extLst>
              <a:ext uri="{FF2B5EF4-FFF2-40B4-BE49-F238E27FC236}">
                <a16:creationId xmlns:a16="http://schemas.microsoft.com/office/drawing/2014/main" id="{7B329EF5-2173-4769-BBE1-18648D0B3629}"/>
              </a:ext>
            </a:extLst>
          </p:cNvPr>
          <p:cNvSpPr/>
          <p:nvPr/>
        </p:nvSpPr>
        <p:spPr>
          <a:xfrm>
            <a:off x="8345257" y="2276872"/>
            <a:ext cx="341543" cy="2783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E4EB4F4-D7F4-4690-9AA2-AB969DADA063}"/>
              </a:ext>
            </a:extLst>
          </p:cNvPr>
          <p:cNvSpPr txBox="1"/>
          <p:nvPr/>
        </p:nvSpPr>
        <p:spPr>
          <a:xfrm>
            <a:off x="8028384" y="1911612"/>
            <a:ext cx="833359" cy="369332"/>
          </a:xfrm>
          <a:prstGeom prst="rect">
            <a:avLst/>
          </a:prstGeom>
          <a:noFill/>
        </p:spPr>
        <p:txBody>
          <a:bodyPr wrap="square" rtlCol="0">
            <a:spAutoFit/>
          </a:bodyPr>
          <a:lstStyle/>
          <a:p>
            <a:r>
              <a:rPr lang="en-IN" dirty="0"/>
              <a:t>Parent</a:t>
            </a:r>
          </a:p>
        </p:txBody>
      </p:sp>
      <p:sp>
        <p:nvSpPr>
          <p:cNvPr id="15" name="TextBox 14">
            <a:extLst>
              <a:ext uri="{FF2B5EF4-FFF2-40B4-BE49-F238E27FC236}">
                <a16:creationId xmlns:a16="http://schemas.microsoft.com/office/drawing/2014/main" id="{766FD724-09B6-4585-B2A8-D6DE09B9B9B4}"/>
              </a:ext>
            </a:extLst>
          </p:cNvPr>
          <p:cNvSpPr txBox="1"/>
          <p:nvPr/>
        </p:nvSpPr>
        <p:spPr>
          <a:xfrm>
            <a:off x="8291919" y="5085279"/>
            <a:ext cx="788457" cy="369332"/>
          </a:xfrm>
          <a:prstGeom prst="rect">
            <a:avLst/>
          </a:prstGeom>
          <a:noFill/>
        </p:spPr>
        <p:txBody>
          <a:bodyPr wrap="square" rtlCol="0">
            <a:spAutoFit/>
          </a:bodyPr>
          <a:lstStyle/>
          <a:p>
            <a:r>
              <a:rPr lang="en-IN" dirty="0"/>
              <a:t>Child</a:t>
            </a:r>
          </a:p>
        </p:txBody>
      </p:sp>
    </p:spTree>
    <p:extLst>
      <p:ext uri="{BB962C8B-B14F-4D97-AF65-F5344CB8AC3E}">
        <p14:creationId xmlns:p14="http://schemas.microsoft.com/office/powerpoint/2010/main" val="426814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347" y="3801840"/>
            <a:ext cx="1486853" cy="240450"/>
          </a:xfrm>
          <a:prstGeom prst="rect">
            <a:avLst/>
          </a:prstGeom>
        </p:spPr>
        <p:txBody>
          <a:bodyPr vert="horz" wrap="square" lIns="0" tIns="9525" rIns="0" bIns="0" rtlCol="0">
            <a:spAutoFit/>
          </a:bodyPr>
          <a:lstStyle/>
          <a:p>
            <a:pPr marL="9525" defTabSz="685800">
              <a:spcBef>
                <a:spcPts val="75"/>
              </a:spcBef>
            </a:pPr>
            <a:r>
              <a:rPr sz="1500" dirty="0">
                <a:solidFill>
                  <a:srgbClr val="0000FF"/>
                </a:solidFill>
                <a:latin typeface="Consolas"/>
                <a:cs typeface="Consolas"/>
              </a:rPr>
              <a:t>var </a:t>
            </a:r>
            <a:r>
              <a:rPr sz="1500" dirty="0">
                <a:solidFill>
                  <a:prstClr val="black"/>
                </a:solidFill>
                <a:latin typeface="Consolas"/>
                <a:cs typeface="Consolas"/>
              </a:rPr>
              <a:t>n:</a:t>
            </a:r>
            <a:r>
              <a:rPr sz="1500" spc="-56" dirty="0">
                <a:solidFill>
                  <a:prstClr val="black"/>
                </a:solidFill>
                <a:latin typeface="Consolas"/>
                <a:cs typeface="Consolas"/>
              </a:rPr>
              <a:t> </a:t>
            </a:r>
            <a:r>
              <a:rPr sz="1500" spc="-4" dirty="0">
                <a:solidFill>
                  <a:srgbClr val="0000FF"/>
                </a:solidFill>
                <a:latin typeface="Consolas"/>
                <a:cs typeface="Consolas"/>
              </a:rPr>
              <a:t>number</a:t>
            </a:r>
            <a:r>
              <a:rPr sz="1500" spc="-4" dirty="0">
                <a:solidFill>
                  <a:prstClr val="black"/>
                </a:solidFill>
                <a:latin typeface="Consolas"/>
                <a:cs typeface="Consolas"/>
              </a:rPr>
              <a:t>;</a:t>
            </a:r>
            <a:endParaRPr sz="1500" dirty="0">
              <a:solidFill>
                <a:prstClr val="black"/>
              </a:solidFill>
              <a:latin typeface="Consolas"/>
              <a:cs typeface="Consolas"/>
            </a:endParaRPr>
          </a:p>
        </p:txBody>
      </p:sp>
      <p:graphicFrame>
        <p:nvGraphicFramePr>
          <p:cNvPr id="3" name="object 3"/>
          <p:cNvGraphicFramePr>
            <a:graphicFrameLocks noGrp="1"/>
          </p:cNvGraphicFramePr>
          <p:nvPr>
            <p:extLst>
              <p:ext uri="{D42A27DB-BD31-4B8C-83A1-F6EECF244321}">
                <p14:modId xmlns:p14="http://schemas.microsoft.com/office/powerpoint/2010/main" val="63574882"/>
              </p:ext>
            </p:extLst>
          </p:nvPr>
        </p:nvGraphicFramePr>
        <p:xfrm>
          <a:off x="113347" y="4070433"/>
          <a:ext cx="5522117" cy="1754188"/>
        </p:xfrm>
        <a:graphic>
          <a:graphicData uri="http://schemas.openxmlformats.org/drawingml/2006/table">
            <a:tbl>
              <a:tblPr firstRow="1" bandRow="1">
                <a:tableStyleId>{2D5ABB26-0587-4C30-8999-92F81FD0307C}</a:tableStyleId>
              </a:tblPr>
              <a:tblGrid>
                <a:gridCol w="181451">
                  <a:extLst>
                    <a:ext uri="{9D8B030D-6E8A-4147-A177-3AD203B41FA5}">
                      <a16:colId xmlns:a16="http://schemas.microsoft.com/office/drawing/2014/main" val="20000"/>
                    </a:ext>
                  </a:extLst>
                </a:gridCol>
                <a:gridCol w="210026">
                  <a:extLst>
                    <a:ext uri="{9D8B030D-6E8A-4147-A177-3AD203B41FA5}">
                      <a16:colId xmlns:a16="http://schemas.microsoft.com/office/drawing/2014/main" val="20001"/>
                    </a:ext>
                  </a:extLst>
                </a:gridCol>
                <a:gridCol w="419576">
                  <a:extLst>
                    <a:ext uri="{9D8B030D-6E8A-4147-A177-3AD203B41FA5}">
                      <a16:colId xmlns:a16="http://schemas.microsoft.com/office/drawing/2014/main" val="20002"/>
                    </a:ext>
                  </a:extLst>
                </a:gridCol>
                <a:gridCol w="955357">
                  <a:extLst>
                    <a:ext uri="{9D8B030D-6E8A-4147-A177-3AD203B41FA5}">
                      <a16:colId xmlns:a16="http://schemas.microsoft.com/office/drawing/2014/main" val="20003"/>
                    </a:ext>
                  </a:extLst>
                </a:gridCol>
                <a:gridCol w="537686">
                  <a:extLst>
                    <a:ext uri="{9D8B030D-6E8A-4147-A177-3AD203B41FA5}">
                      <a16:colId xmlns:a16="http://schemas.microsoft.com/office/drawing/2014/main" val="20004"/>
                    </a:ext>
                  </a:extLst>
                </a:gridCol>
                <a:gridCol w="62865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209550">
                  <a:extLst>
                    <a:ext uri="{9D8B030D-6E8A-4147-A177-3AD203B41FA5}">
                      <a16:colId xmlns:a16="http://schemas.microsoft.com/office/drawing/2014/main" val="20007"/>
                    </a:ext>
                  </a:extLst>
                </a:gridCol>
                <a:gridCol w="313372">
                  <a:extLst>
                    <a:ext uri="{9D8B030D-6E8A-4147-A177-3AD203B41FA5}">
                      <a16:colId xmlns:a16="http://schemas.microsoft.com/office/drawing/2014/main" val="20008"/>
                    </a:ext>
                  </a:extLst>
                </a:gridCol>
                <a:gridCol w="1228249">
                  <a:extLst>
                    <a:ext uri="{9D8B030D-6E8A-4147-A177-3AD203B41FA5}">
                      <a16:colId xmlns:a16="http://schemas.microsoft.com/office/drawing/2014/main" val="20009"/>
                    </a:ext>
                  </a:extLst>
                </a:gridCol>
              </a:tblGrid>
              <a:tr h="339566">
                <a:tc gridSpan="2">
                  <a:txBody>
                    <a:bodyPr/>
                    <a:lstStyle/>
                    <a:p>
                      <a:pPr marL="31750">
                        <a:lnSpc>
                          <a:spcPts val="1889"/>
                        </a:lnSpc>
                      </a:pPr>
                      <a:r>
                        <a:rPr sz="1500" dirty="0">
                          <a:solidFill>
                            <a:srgbClr val="0000FF"/>
                          </a:solidFill>
                          <a:latin typeface="Consolas"/>
                          <a:cs typeface="Consolas"/>
                        </a:rPr>
                        <a:t>var</a:t>
                      </a:r>
                      <a:endParaRPr sz="1500">
                        <a:latin typeface="Consolas"/>
                        <a:cs typeface="Consolas"/>
                      </a:endParaRPr>
                    </a:p>
                  </a:txBody>
                  <a:tcPr marL="0" marR="0" marT="0" marB="0"/>
                </a:tc>
                <a:tc hMerge="1">
                  <a:txBody>
                    <a:bodyPr/>
                    <a:lstStyle/>
                    <a:p>
                      <a:endParaRPr/>
                    </a:p>
                  </a:txBody>
                  <a:tcPr marL="0" marR="0" marT="0" marB="0"/>
                </a:tc>
                <a:tc>
                  <a:txBody>
                    <a:bodyPr/>
                    <a:lstStyle/>
                    <a:p>
                      <a:pPr marL="68580">
                        <a:lnSpc>
                          <a:spcPts val="1889"/>
                        </a:lnSpc>
                      </a:pPr>
                      <a:r>
                        <a:rPr sz="1500" dirty="0">
                          <a:latin typeface="Consolas"/>
                          <a:cs typeface="Consolas"/>
                        </a:rPr>
                        <a:t>a;</a:t>
                      </a:r>
                      <a:endParaRPr sz="1500">
                        <a:latin typeface="Consolas"/>
                        <a:cs typeface="Consolas"/>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R="63500" algn="r">
                        <a:lnSpc>
                          <a:spcPts val="1889"/>
                        </a:lnSpc>
                      </a:pPr>
                      <a:r>
                        <a:rPr sz="1500" dirty="0">
                          <a:solidFill>
                            <a:srgbClr val="008000"/>
                          </a:solidFill>
                          <a:latin typeface="Consolas"/>
                          <a:cs typeface="Consolas"/>
                        </a:rPr>
                        <a:t>//</a:t>
                      </a:r>
                      <a:endParaRPr sz="1500">
                        <a:latin typeface="Consolas"/>
                        <a:cs typeface="Consolas"/>
                      </a:endParaRPr>
                    </a:p>
                  </a:txBody>
                  <a:tcPr marL="0" marR="0" marT="0" marB="0"/>
                </a:tc>
                <a:tc gridSpan="5">
                  <a:txBody>
                    <a:bodyPr/>
                    <a:lstStyle/>
                    <a:p>
                      <a:pPr marL="68580">
                        <a:lnSpc>
                          <a:spcPts val="1889"/>
                        </a:lnSpc>
                      </a:pPr>
                      <a:r>
                        <a:rPr sz="1500" spc="-5" dirty="0">
                          <a:solidFill>
                            <a:srgbClr val="008000"/>
                          </a:solidFill>
                          <a:latin typeface="Consolas"/>
                          <a:cs typeface="Consolas"/>
                        </a:rPr>
                        <a:t>no type </a:t>
                      </a:r>
                      <a:r>
                        <a:rPr sz="1500" dirty="0">
                          <a:solidFill>
                            <a:srgbClr val="008000"/>
                          </a:solidFill>
                          <a:latin typeface="Consolas"/>
                          <a:cs typeface="Consolas"/>
                        </a:rPr>
                        <a:t>-&gt;</a:t>
                      </a:r>
                      <a:r>
                        <a:rPr sz="1500" spc="-15" dirty="0">
                          <a:solidFill>
                            <a:srgbClr val="008000"/>
                          </a:solidFill>
                          <a:latin typeface="Consolas"/>
                          <a:cs typeface="Consolas"/>
                        </a:rPr>
                        <a:t> </a:t>
                      </a:r>
                      <a:r>
                        <a:rPr sz="1500" spc="-5" dirty="0">
                          <a:solidFill>
                            <a:srgbClr val="008000"/>
                          </a:solidFill>
                          <a:latin typeface="Consolas"/>
                          <a:cs typeface="Consolas"/>
                        </a:rPr>
                        <a:t>Any</a:t>
                      </a:r>
                      <a:endParaRPr sz="1500">
                        <a:latin typeface="Consolas"/>
                        <a:cs typeface="Consolas"/>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89109">
                <a:tc gridSpan="2">
                  <a:txBody>
                    <a:bodyPr/>
                    <a:lstStyle/>
                    <a:p>
                      <a:pPr marL="31750">
                        <a:lnSpc>
                          <a:spcPct val="100000"/>
                        </a:lnSpc>
                        <a:spcBef>
                          <a:spcPts val="1055"/>
                        </a:spcBef>
                      </a:pPr>
                      <a:r>
                        <a:rPr sz="1500" dirty="0">
                          <a:solidFill>
                            <a:srgbClr val="0000FF"/>
                          </a:solidFill>
                          <a:latin typeface="Consolas"/>
                          <a:cs typeface="Consolas"/>
                        </a:rPr>
                        <a:t>var</a:t>
                      </a:r>
                      <a:endParaRPr sz="1500" dirty="0">
                        <a:latin typeface="Consolas"/>
                        <a:cs typeface="Consolas"/>
                      </a:endParaRPr>
                    </a:p>
                  </a:txBody>
                  <a:tcPr marL="0" marR="0" marT="100489" marB="0"/>
                </a:tc>
                <a:tc hMerge="1">
                  <a:txBody>
                    <a:bodyPr/>
                    <a:lstStyle/>
                    <a:p>
                      <a:endParaRPr/>
                    </a:p>
                  </a:txBody>
                  <a:tcPr marL="0" marR="0" marT="0" marB="0"/>
                </a:tc>
                <a:tc>
                  <a:txBody>
                    <a:bodyPr/>
                    <a:lstStyle/>
                    <a:p>
                      <a:pPr marL="68580">
                        <a:lnSpc>
                          <a:spcPct val="100000"/>
                        </a:lnSpc>
                        <a:spcBef>
                          <a:spcPts val="1055"/>
                        </a:spcBef>
                      </a:pPr>
                      <a:r>
                        <a:rPr sz="1500" dirty="0">
                          <a:latin typeface="Consolas"/>
                          <a:cs typeface="Consolas"/>
                        </a:rPr>
                        <a:t>s</a:t>
                      </a:r>
                      <a:r>
                        <a:rPr sz="1500" spc="-65" dirty="0">
                          <a:latin typeface="Consolas"/>
                          <a:cs typeface="Consolas"/>
                        </a:rPr>
                        <a:t> </a:t>
                      </a:r>
                      <a:r>
                        <a:rPr sz="1500" dirty="0">
                          <a:latin typeface="Consolas"/>
                          <a:cs typeface="Consolas"/>
                        </a:rPr>
                        <a:t>=</a:t>
                      </a:r>
                    </a:p>
                  </a:txBody>
                  <a:tcPr marL="0" marR="0" marT="100489" marB="0"/>
                </a:tc>
                <a:tc>
                  <a:txBody>
                    <a:bodyPr/>
                    <a:lstStyle/>
                    <a:p>
                      <a:pPr marL="69215">
                        <a:lnSpc>
                          <a:spcPct val="100000"/>
                        </a:lnSpc>
                        <a:spcBef>
                          <a:spcPts val="1055"/>
                        </a:spcBef>
                      </a:pPr>
                      <a:r>
                        <a:rPr sz="1500" spc="-5" dirty="0">
                          <a:solidFill>
                            <a:srgbClr val="A21515"/>
                          </a:solidFill>
                          <a:latin typeface="Consolas"/>
                          <a:cs typeface="Consolas"/>
                        </a:rPr>
                        <a:t>"Max"</a:t>
                      </a:r>
                      <a:r>
                        <a:rPr sz="1500" spc="-5" dirty="0">
                          <a:latin typeface="Consolas"/>
                          <a:cs typeface="Consolas"/>
                        </a:rPr>
                        <a:t>;</a:t>
                      </a:r>
                      <a:endParaRPr sz="1500">
                        <a:latin typeface="Consolas"/>
                        <a:cs typeface="Consolas"/>
                      </a:endParaRPr>
                    </a:p>
                  </a:txBody>
                  <a:tcPr marL="0" marR="0" marT="100489" marB="0"/>
                </a:tc>
                <a:tc>
                  <a:txBody>
                    <a:bodyPr/>
                    <a:lstStyle/>
                    <a:p>
                      <a:pPr marR="63500" algn="r">
                        <a:lnSpc>
                          <a:spcPct val="100000"/>
                        </a:lnSpc>
                        <a:spcBef>
                          <a:spcPts val="1055"/>
                        </a:spcBef>
                      </a:pPr>
                      <a:r>
                        <a:rPr sz="1500" dirty="0">
                          <a:solidFill>
                            <a:srgbClr val="008000"/>
                          </a:solidFill>
                          <a:latin typeface="Consolas"/>
                          <a:cs typeface="Consolas"/>
                        </a:rPr>
                        <a:t>//</a:t>
                      </a:r>
                      <a:endParaRPr sz="1500">
                        <a:latin typeface="Consolas"/>
                        <a:cs typeface="Consolas"/>
                      </a:endParaRPr>
                    </a:p>
                  </a:txBody>
                  <a:tcPr marL="0" marR="0" marT="100489" marB="0"/>
                </a:tc>
                <a:tc gridSpan="5">
                  <a:txBody>
                    <a:bodyPr/>
                    <a:lstStyle/>
                    <a:p>
                      <a:pPr marL="68580">
                        <a:lnSpc>
                          <a:spcPct val="100000"/>
                        </a:lnSpc>
                        <a:spcBef>
                          <a:spcPts val="1055"/>
                        </a:spcBef>
                      </a:pPr>
                      <a:r>
                        <a:rPr sz="1500" spc="-5" dirty="0">
                          <a:solidFill>
                            <a:srgbClr val="008000"/>
                          </a:solidFill>
                          <a:latin typeface="Consolas"/>
                          <a:cs typeface="Consolas"/>
                        </a:rPr>
                        <a:t>Contextual typing -&gt;</a:t>
                      </a:r>
                      <a:r>
                        <a:rPr sz="1500" dirty="0">
                          <a:solidFill>
                            <a:srgbClr val="008000"/>
                          </a:solidFill>
                          <a:latin typeface="Consolas"/>
                          <a:cs typeface="Consolas"/>
                        </a:rPr>
                        <a:t> </a:t>
                      </a:r>
                      <a:r>
                        <a:rPr sz="1500" spc="-5" dirty="0">
                          <a:solidFill>
                            <a:srgbClr val="008000"/>
                          </a:solidFill>
                          <a:latin typeface="Consolas"/>
                          <a:cs typeface="Consolas"/>
                        </a:rPr>
                        <a:t>string</a:t>
                      </a:r>
                      <a:endParaRPr sz="1500">
                        <a:latin typeface="Consolas"/>
                        <a:cs typeface="Consolas"/>
                      </a:endParaRPr>
                    </a:p>
                  </a:txBody>
                  <a:tcPr marL="0" marR="0" marT="100489"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66713">
                <a:tc>
                  <a:txBody>
                    <a:bodyPr/>
                    <a:lstStyle/>
                    <a:p>
                      <a:pPr marL="31750">
                        <a:lnSpc>
                          <a:spcPct val="100000"/>
                        </a:lnSpc>
                        <a:spcBef>
                          <a:spcPts val="1055"/>
                        </a:spcBef>
                      </a:pPr>
                      <a:r>
                        <a:rPr sz="1500" dirty="0">
                          <a:latin typeface="Consolas"/>
                          <a:cs typeface="Consolas"/>
                        </a:rPr>
                        <a:t>n</a:t>
                      </a:r>
                      <a:endParaRPr sz="1500">
                        <a:latin typeface="Consolas"/>
                        <a:cs typeface="Consolas"/>
                      </a:endParaRPr>
                    </a:p>
                  </a:txBody>
                  <a:tcPr marL="0" marR="0" marT="100489" marB="0"/>
                </a:tc>
                <a:tc>
                  <a:txBody>
                    <a:bodyPr/>
                    <a:lstStyle/>
                    <a:p>
                      <a:pPr algn="ctr">
                        <a:lnSpc>
                          <a:spcPct val="100000"/>
                        </a:lnSpc>
                        <a:spcBef>
                          <a:spcPts val="1055"/>
                        </a:spcBef>
                      </a:pPr>
                      <a:r>
                        <a:rPr sz="1500" dirty="0">
                          <a:latin typeface="Consolas"/>
                          <a:cs typeface="Consolas"/>
                        </a:rPr>
                        <a:t>=</a:t>
                      </a:r>
                      <a:endParaRPr sz="1500">
                        <a:latin typeface="Consolas"/>
                        <a:cs typeface="Consolas"/>
                      </a:endParaRPr>
                    </a:p>
                  </a:txBody>
                  <a:tcPr marL="0" marR="0" marT="100489" marB="0"/>
                </a:tc>
                <a:tc gridSpan="2">
                  <a:txBody>
                    <a:bodyPr/>
                    <a:lstStyle/>
                    <a:p>
                      <a:pPr marL="68580">
                        <a:lnSpc>
                          <a:spcPct val="100000"/>
                        </a:lnSpc>
                        <a:spcBef>
                          <a:spcPts val="1055"/>
                        </a:spcBef>
                      </a:pPr>
                      <a:r>
                        <a:rPr sz="1500" dirty="0">
                          <a:latin typeface="Consolas"/>
                          <a:cs typeface="Consolas"/>
                        </a:rPr>
                        <a:t>5;</a:t>
                      </a:r>
                    </a:p>
                  </a:txBody>
                  <a:tcPr marL="0" marR="0" marT="100489" marB="0"/>
                </a:tc>
                <a:tc hMerge="1">
                  <a:txBody>
                    <a:bodyPr/>
                    <a:lstStyle/>
                    <a:p>
                      <a:endParaRPr/>
                    </a:p>
                  </a:txBody>
                  <a:tcPr marL="0" marR="0" marT="0" marB="0"/>
                </a:tc>
                <a:tc>
                  <a:txBody>
                    <a:bodyPr/>
                    <a:lstStyle/>
                    <a:p>
                      <a:pPr marR="63500" algn="r">
                        <a:lnSpc>
                          <a:spcPct val="100000"/>
                        </a:lnSpc>
                        <a:spcBef>
                          <a:spcPts val="1055"/>
                        </a:spcBef>
                      </a:pPr>
                      <a:r>
                        <a:rPr sz="1500" dirty="0">
                          <a:solidFill>
                            <a:srgbClr val="008000"/>
                          </a:solidFill>
                          <a:latin typeface="Consolas"/>
                          <a:cs typeface="Consolas"/>
                        </a:rPr>
                        <a:t>//</a:t>
                      </a:r>
                      <a:endParaRPr sz="1500">
                        <a:latin typeface="Consolas"/>
                        <a:cs typeface="Consolas"/>
                      </a:endParaRPr>
                    </a:p>
                  </a:txBody>
                  <a:tcPr marL="0" marR="0" marT="100489" marB="0"/>
                </a:tc>
                <a:tc>
                  <a:txBody>
                    <a:bodyPr/>
                    <a:lstStyle/>
                    <a:p>
                      <a:pPr marR="62865" algn="r">
                        <a:lnSpc>
                          <a:spcPct val="100000"/>
                        </a:lnSpc>
                        <a:spcBef>
                          <a:spcPts val="1055"/>
                        </a:spcBef>
                      </a:pPr>
                      <a:r>
                        <a:rPr sz="1500" spc="-15" dirty="0">
                          <a:solidFill>
                            <a:srgbClr val="008000"/>
                          </a:solidFill>
                          <a:latin typeface="Consolas"/>
                          <a:cs typeface="Consolas"/>
                        </a:rPr>
                        <a:t>v</a:t>
                      </a:r>
                      <a:r>
                        <a:rPr sz="1500" dirty="0">
                          <a:solidFill>
                            <a:srgbClr val="008000"/>
                          </a:solidFill>
                          <a:latin typeface="Consolas"/>
                          <a:cs typeface="Consolas"/>
                        </a:rPr>
                        <a:t>al</a:t>
                      </a:r>
                      <a:r>
                        <a:rPr sz="1500" spc="-10" dirty="0">
                          <a:solidFill>
                            <a:srgbClr val="008000"/>
                          </a:solidFill>
                          <a:latin typeface="Consolas"/>
                          <a:cs typeface="Consolas"/>
                        </a:rPr>
                        <a:t>i</a:t>
                      </a:r>
                      <a:r>
                        <a:rPr sz="1500" dirty="0">
                          <a:solidFill>
                            <a:srgbClr val="008000"/>
                          </a:solidFill>
                          <a:latin typeface="Consolas"/>
                          <a:cs typeface="Consolas"/>
                        </a:rPr>
                        <a:t>d</a:t>
                      </a:r>
                      <a:endParaRPr sz="1500">
                        <a:latin typeface="Consolas"/>
                        <a:cs typeface="Consolas"/>
                      </a:endParaRPr>
                    </a:p>
                  </a:txBody>
                  <a:tcPr marL="0" marR="0" marT="100489" marB="0"/>
                </a:tc>
                <a:tc>
                  <a:txBody>
                    <a:bodyPr/>
                    <a:lstStyle/>
                    <a:p>
                      <a:pPr algn="ctr">
                        <a:lnSpc>
                          <a:spcPct val="100000"/>
                        </a:lnSpc>
                        <a:spcBef>
                          <a:spcPts val="1055"/>
                        </a:spcBef>
                      </a:pPr>
                      <a:r>
                        <a:rPr sz="1500" spc="-5" dirty="0">
                          <a:solidFill>
                            <a:srgbClr val="008000"/>
                          </a:solidFill>
                          <a:latin typeface="Consolas"/>
                          <a:cs typeface="Consolas"/>
                        </a:rPr>
                        <a:t>because</a:t>
                      </a:r>
                      <a:endParaRPr sz="1500">
                        <a:latin typeface="Consolas"/>
                        <a:cs typeface="Consolas"/>
                      </a:endParaRPr>
                    </a:p>
                  </a:txBody>
                  <a:tcPr marL="0" marR="0" marT="100489" marB="0"/>
                </a:tc>
                <a:tc>
                  <a:txBody>
                    <a:bodyPr/>
                    <a:lstStyle/>
                    <a:p>
                      <a:pPr algn="ctr">
                        <a:lnSpc>
                          <a:spcPct val="100000"/>
                        </a:lnSpc>
                        <a:spcBef>
                          <a:spcPts val="1055"/>
                        </a:spcBef>
                      </a:pPr>
                      <a:r>
                        <a:rPr sz="1500" dirty="0">
                          <a:solidFill>
                            <a:srgbClr val="008000"/>
                          </a:solidFill>
                          <a:latin typeface="Consolas"/>
                          <a:cs typeface="Consolas"/>
                        </a:rPr>
                        <a:t>5</a:t>
                      </a:r>
                      <a:endParaRPr sz="1500">
                        <a:latin typeface="Consolas"/>
                        <a:cs typeface="Consolas"/>
                      </a:endParaRPr>
                    </a:p>
                  </a:txBody>
                  <a:tcPr marL="0" marR="0" marT="100489" marB="0"/>
                </a:tc>
                <a:tc>
                  <a:txBody>
                    <a:bodyPr/>
                    <a:lstStyle/>
                    <a:p>
                      <a:pPr algn="ctr">
                        <a:lnSpc>
                          <a:spcPct val="100000"/>
                        </a:lnSpc>
                        <a:spcBef>
                          <a:spcPts val="1055"/>
                        </a:spcBef>
                      </a:pPr>
                      <a:r>
                        <a:rPr sz="1500" dirty="0">
                          <a:solidFill>
                            <a:srgbClr val="008000"/>
                          </a:solidFill>
                          <a:latin typeface="Consolas"/>
                          <a:cs typeface="Consolas"/>
                        </a:rPr>
                        <a:t>is</a:t>
                      </a:r>
                      <a:endParaRPr sz="1500">
                        <a:latin typeface="Consolas"/>
                        <a:cs typeface="Consolas"/>
                      </a:endParaRPr>
                    </a:p>
                  </a:txBody>
                  <a:tcPr marL="0" marR="0" marT="100489" marB="0"/>
                </a:tc>
                <a:tc>
                  <a:txBody>
                    <a:bodyPr/>
                    <a:lstStyle/>
                    <a:p>
                      <a:pPr marL="67945">
                        <a:lnSpc>
                          <a:spcPct val="100000"/>
                        </a:lnSpc>
                        <a:spcBef>
                          <a:spcPts val="1055"/>
                        </a:spcBef>
                      </a:pPr>
                      <a:r>
                        <a:rPr sz="1500" dirty="0">
                          <a:solidFill>
                            <a:srgbClr val="008000"/>
                          </a:solidFill>
                          <a:latin typeface="Consolas"/>
                          <a:cs typeface="Consolas"/>
                        </a:rPr>
                        <a:t>a</a:t>
                      </a:r>
                      <a:r>
                        <a:rPr sz="1500" spc="-25" dirty="0">
                          <a:solidFill>
                            <a:srgbClr val="008000"/>
                          </a:solidFill>
                          <a:latin typeface="Consolas"/>
                          <a:cs typeface="Consolas"/>
                        </a:rPr>
                        <a:t> </a:t>
                      </a:r>
                      <a:r>
                        <a:rPr sz="1500" dirty="0">
                          <a:solidFill>
                            <a:srgbClr val="008000"/>
                          </a:solidFill>
                          <a:latin typeface="Consolas"/>
                          <a:cs typeface="Consolas"/>
                        </a:rPr>
                        <a:t>number</a:t>
                      </a:r>
                      <a:endParaRPr sz="1500">
                        <a:latin typeface="Consolas"/>
                        <a:cs typeface="Consolas"/>
                      </a:endParaRPr>
                    </a:p>
                  </a:txBody>
                  <a:tcPr marL="0" marR="0" marT="100489" marB="0"/>
                </a:tc>
                <a:extLst>
                  <a:ext uri="{0D108BD9-81ED-4DB2-BD59-A6C34878D82A}">
                    <a16:rowId xmlns:a16="http://schemas.microsoft.com/office/drawing/2014/main" val="10002"/>
                  </a:ext>
                </a:extLst>
              </a:tr>
              <a:tr h="244316">
                <a:tc>
                  <a:txBody>
                    <a:bodyPr/>
                    <a:lstStyle/>
                    <a:p>
                      <a:pPr marL="31750">
                        <a:lnSpc>
                          <a:spcPts val="2170"/>
                        </a:lnSpc>
                      </a:pPr>
                      <a:r>
                        <a:rPr sz="1500" dirty="0">
                          <a:latin typeface="Consolas"/>
                          <a:cs typeface="Consolas"/>
                        </a:rPr>
                        <a:t>a</a:t>
                      </a:r>
                      <a:endParaRPr sz="1500">
                        <a:latin typeface="Consolas"/>
                        <a:cs typeface="Consolas"/>
                      </a:endParaRPr>
                    </a:p>
                  </a:txBody>
                  <a:tcPr marL="0" marR="0" marT="0" marB="0"/>
                </a:tc>
                <a:tc>
                  <a:txBody>
                    <a:bodyPr/>
                    <a:lstStyle/>
                    <a:p>
                      <a:pPr algn="ctr">
                        <a:lnSpc>
                          <a:spcPts val="2170"/>
                        </a:lnSpc>
                      </a:pPr>
                      <a:r>
                        <a:rPr sz="1500" dirty="0">
                          <a:latin typeface="Consolas"/>
                          <a:cs typeface="Consolas"/>
                        </a:rPr>
                        <a:t>=</a:t>
                      </a:r>
                      <a:endParaRPr sz="1500">
                        <a:latin typeface="Consolas"/>
                        <a:cs typeface="Consolas"/>
                      </a:endParaRPr>
                    </a:p>
                  </a:txBody>
                  <a:tcPr marL="0" marR="0" marT="0" marB="0"/>
                </a:tc>
                <a:tc gridSpan="2">
                  <a:txBody>
                    <a:bodyPr/>
                    <a:lstStyle/>
                    <a:p>
                      <a:pPr marL="69215">
                        <a:lnSpc>
                          <a:spcPts val="2170"/>
                        </a:lnSpc>
                      </a:pPr>
                      <a:r>
                        <a:rPr sz="1500" spc="-5" dirty="0">
                          <a:latin typeface="Consolas"/>
                          <a:cs typeface="Consolas"/>
                        </a:rPr>
                        <a:t>5;</a:t>
                      </a:r>
                      <a:endParaRPr sz="1500">
                        <a:latin typeface="Consolas"/>
                        <a:cs typeface="Consolas"/>
                      </a:endParaRPr>
                    </a:p>
                  </a:txBody>
                  <a:tcPr marL="0" marR="0" marT="0" marB="0"/>
                </a:tc>
                <a:tc hMerge="1">
                  <a:txBody>
                    <a:bodyPr/>
                    <a:lstStyle/>
                    <a:p>
                      <a:endParaRPr/>
                    </a:p>
                  </a:txBody>
                  <a:tcPr marL="0" marR="0" marT="0" marB="0"/>
                </a:tc>
                <a:tc>
                  <a:txBody>
                    <a:bodyPr/>
                    <a:lstStyle/>
                    <a:p>
                      <a:pPr marR="63500" algn="r">
                        <a:lnSpc>
                          <a:spcPts val="2170"/>
                        </a:lnSpc>
                      </a:pPr>
                      <a:r>
                        <a:rPr sz="1500" dirty="0">
                          <a:solidFill>
                            <a:srgbClr val="008000"/>
                          </a:solidFill>
                          <a:latin typeface="Consolas"/>
                          <a:cs typeface="Consolas"/>
                        </a:rPr>
                        <a:t>//</a:t>
                      </a:r>
                      <a:endParaRPr sz="1500">
                        <a:latin typeface="Consolas"/>
                        <a:cs typeface="Consolas"/>
                      </a:endParaRPr>
                    </a:p>
                  </a:txBody>
                  <a:tcPr marL="0" marR="0" marT="0" marB="0"/>
                </a:tc>
                <a:tc>
                  <a:txBody>
                    <a:bodyPr/>
                    <a:lstStyle/>
                    <a:p>
                      <a:pPr marR="63500" algn="r">
                        <a:lnSpc>
                          <a:spcPts val="2170"/>
                        </a:lnSpc>
                      </a:pPr>
                      <a:r>
                        <a:rPr sz="1500" spc="-10" dirty="0">
                          <a:solidFill>
                            <a:srgbClr val="008000"/>
                          </a:solidFill>
                          <a:latin typeface="Consolas"/>
                          <a:cs typeface="Consolas"/>
                        </a:rPr>
                        <a:t>v</a:t>
                      </a:r>
                      <a:r>
                        <a:rPr sz="1500" dirty="0">
                          <a:solidFill>
                            <a:srgbClr val="008000"/>
                          </a:solidFill>
                          <a:latin typeface="Consolas"/>
                          <a:cs typeface="Consolas"/>
                        </a:rPr>
                        <a:t>al</a:t>
                      </a:r>
                      <a:r>
                        <a:rPr sz="1500" spc="-10" dirty="0">
                          <a:solidFill>
                            <a:srgbClr val="008000"/>
                          </a:solidFill>
                          <a:latin typeface="Consolas"/>
                          <a:cs typeface="Consolas"/>
                        </a:rPr>
                        <a:t>i</a:t>
                      </a:r>
                      <a:r>
                        <a:rPr sz="1500" dirty="0">
                          <a:solidFill>
                            <a:srgbClr val="008000"/>
                          </a:solidFill>
                          <a:latin typeface="Consolas"/>
                          <a:cs typeface="Consolas"/>
                        </a:rPr>
                        <a:t>d</a:t>
                      </a:r>
                      <a:endParaRPr sz="1500">
                        <a:latin typeface="Consolas"/>
                        <a:cs typeface="Consolas"/>
                      </a:endParaRPr>
                    </a:p>
                  </a:txBody>
                  <a:tcPr marL="0" marR="0" marT="0" marB="0"/>
                </a:tc>
                <a:tc>
                  <a:txBody>
                    <a:bodyPr/>
                    <a:lstStyle/>
                    <a:p>
                      <a:pPr algn="ctr">
                        <a:lnSpc>
                          <a:spcPts val="2170"/>
                        </a:lnSpc>
                      </a:pPr>
                      <a:r>
                        <a:rPr sz="1500" spc="-5" dirty="0">
                          <a:solidFill>
                            <a:srgbClr val="008000"/>
                          </a:solidFill>
                          <a:latin typeface="Consolas"/>
                          <a:cs typeface="Consolas"/>
                        </a:rPr>
                        <a:t>because</a:t>
                      </a:r>
                      <a:endParaRPr sz="1500">
                        <a:latin typeface="Consolas"/>
                        <a:cs typeface="Consolas"/>
                      </a:endParaRPr>
                    </a:p>
                  </a:txBody>
                  <a:tcPr marL="0" marR="0" marT="0" marB="0"/>
                </a:tc>
                <a:tc>
                  <a:txBody>
                    <a:bodyPr/>
                    <a:lstStyle/>
                    <a:p>
                      <a:pPr algn="ctr">
                        <a:lnSpc>
                          <a:spcPts val="2170"/>
                        </a:lnSpc>
                      </a:pPr>
                      <a:r>
                        <a:rPr sz="1500" dirty="0">
                          <a:solidFill>
                            <a:srgbClr val="008000"/>
                          </a:solidFill>
                          <a:latin typeface="Consolas"/>
                          <a:cs typeface="Consolas"/>
                        </a:rPr>
                        <a:t>a</a:t>
                      </a:r>
                      <a:endParaRPr sz="1500">
                        <a:latin typeface="Consolas"/>
                        <a:cs typeface="Consolas"/>
                      </a:endParaRPr>
                    </a:p>
                  </a:txBody>
                  <a:tcPr marL="0" marR="0" marT="0" marB="0"/>
                </a:tc>
                <a:tc>
                  <a:txBody>
                    <a:bodyPr/>
                    <a:lstStyle/>
                    <a:p>
                      <a:pPr algn="ctr">
                        <a:lnSpc>
                          <a:spcPts val="2170"/>
                        </a:lnSpc>
                      </a:pPr>
                      <a:r>
                        <a:rPr sz="1500" dirty="0">
                          <a:solidFill>
                            <a:srgbClr val="008000"/>
                          </a:solidFill>
                          <a:latin typeface="Consolas"/>
                          <a:cs typeface="Consolas"/>
                        </a:rPr>
                        <a:t>is</a:t>
                      </a:r>
                      <a:endParaRPr sz="1500">
                        <a:latin typeface="Consolas"/>
                        <a:cs typeface="Consolas"/>
                      </a:endParaRPr>
                    </a:p>
                  </a:txBody>
                  <a:tcPr marL="0" marR="0" marT="0" marB="0"/>
                </a:tc>
                <a:tc>
                  <a:txBody>
                    <a:bodyPr/>
                    <a:lstStyle/>
                    <a:p>
                      <a:pPr marL="67945">
                        <a:lnSpc>
                          <a:spcPts val="2170"/>
                        </a:lnSpc>
                      </a:pPr>
                      <a:r>
                        <a:rPr sz="1500" dirty="0">
                          <a:solidFill>
                            <a:srgbClr val="008000"/>
                          </a:solidFill>
                          <a:latin typeface="Consolas"/>
                          <a:cs typeface="Consolas"/>
                        </a:rPr>
                        <a:t>of type</a:t>
                      </a:r>
                      <a:r>
                        <a:rPr sz="1500" spc="-80" dirty="0">
                          <a:solidFill>
                            <a:srgbClr val="008000"/>
                          </a:solidFill>
                          <a:latin typeface="Consolas"/>
                          <a:cs typeface="Consolas"/>
                        </a:rPr>
                        <a:t> </a:t>
                      </a:r>
                      <a:r>
                        <a:rPr sz="1500" spc="-5" dirty="0">
                          <a:solidFill>
                            <a:srgbClr val="008000"/>
                          </a:solidFill>
                          <a:latin typeface="Consolas"/>
                          <a:cs typeface="Consolas"/>
                        </a:rPr>
                        <a:t>Any</a:t>
                      </a:r>
                      <a:endParaRPr sz="1500">
                        <a:latin typeface="Consolas"/>
                        <a:cs typeface="Consolas"/>
                      </a:endParaRPr>
                    </a:p>
                  </a:txBody>
                  <a:tcPr marL="0" marR="0" marT="0" marB="0"/>
                </a:tc>
                <a:extLst>
                  <a:ext uri="{0D108BD9-81ED-4DB2-BD59-A6C34878D82A}">
                    <a16:rowId xmlns:a16="http://schemas.microsoft.com/office/drawing/2014/main" val="10003"/>
                  </a:ext>
                </a:extLst>
              </a:tr>
              <a:tr h="217646">
                <a:tc>
                  <a:txBody>
                    <a:bodyPr/>
                    <a:lstStyle/>
                    <a:p>
                      <a:pPr marL="31750">
                        <a:lnSpc>
                          <a:spcPts val="2170"/>
                        </a:lnSpc>
                      </a:pPr>
                      <a:r>
                        <a:rPr sz="1500" dirty="0">
                          <a:latin typeface="Consolas"/>
                          <a:cs typeface="Consolas"/>
                        </a:rPr>
                        <a:t>a</a:t>
                      </a:r>
                      <a:endParaRPr sz="1500">
                        <a:latin typeface="Consolas"/>
                        <a:cs typeface="Consolas"/>
                      </a:endParaRPr>
                    </a:p>
                  </a:txBody>
                  <a:tcPr marL="0" marR="0" marT="0" marB="0"/>
                </a:tc>
                <a:tc>
                  <a:txBody>
                    <a:bodyPr/>
                    <a:lstStyle/>
                    <a:p>
                      <a:pPr algn="ctr">
                        <a:lnSpc>
                          <a:spcPts val="2170"/>
                        </a:lnSpc>
                      </a:pPr>
                      <a:r>
                        <a:rPr sz="1500" dirty="0">
                          <a:latin typeface="Consolas"/>
                          <a:cs typeface="Consolas"/>
                        </a:rPr>
                        <a:t>=</a:t>
                      </a:r>
                      <a:endParaRPr sz="1500">
                        <a:latin typeface="Consolas"/>
                        <a:cs typeface="Consolas"/>
                      </a:endParaRPr>
                    </a:p>
                  </a:txBody>
                  <a:tcPr marL="0" marR="0" marT="0" marB="0"/>
                </a:tc>
                <a:tc gridSpan="2">
                  <a:txBody>
                    <a:bodyPr/>
                    <a:lstStyle/>
                    <a:p>
                      <a:pPr marL="68580">
                        <a:lnSpc>
                          <a:spcPts val="2170"/>
                        </a:lnSpc>
                      </a:pPr>
                      <a:r>
                        <a:rPr sz="1500" spc="-5" dirty="0">
                          <a:solidFill>
                            <a:srgbClr val="A21515"/>
                          </a:solidFill>
                          <a:latin typeface="Consolas"/>
                          <a:cs typeface="Consolas"/>
                        </a:rPr>
                        <a:t>"Hello"</a:t>
                      </a:r>
                      <a:r>
                        <a:rPr sz="1500" spc="-5" dirty="0">
                          <a:latin typeface="Consolas"/>
                          <a:cs typeface="Consolas"/>
                        </a:rPr>
                        <a:t>;</a:t>
                      </a:r>
                      <a:endParaRPr sz="1500">
                        <a:latin typeface="Consolas"/>
                        <a:cs typeface="Consolas"/>
                      </a:endParaRPr>
                    </a:p>
                  </a:txBody>
                  <a:tcPr marL="0" marR="0" marT="0" marB="0"/>
                </a:tc>
                <a:tc hMerge="1">
                  <a:txBody>
                    <a:bodyPr/>
                    <a:lstStyle/>
                    <a:p>
                      <a:endParaRPr/>
                    </a:p>
                  </a:txBody>
                  <a:tcPr marL="0" marR="0" marT="0" marB="0"/>
                </a:tc>
                <a:tc>
                  <a:txBody>
                    <a:bodyPr/>
                    <a:lstStyle/>
                    <a:p>
                      <a:pPr marR="63500" algn="r">
                        <a:lnSpc>
                          <a:spcPts val="2170"/>
                        </a:lnSpc>
                      </a:pPr>
                      <a:r>
                        <a:rPr sz="1500" dirty="0">
                          <a:solidFill>
                            <a:srgbClr val="008000"/>
                          </a:solidFill>
                          <a:latin typeface="Consolas"/>
                          <a:cs typeface="Consolas"/>
                        </a:rPr>
                        <a:t>//</a:t>
                      </a:r>
                      <a:endParaRPr sz="1500">
                        <a:latin typeface="Consolas"/>
                        <a:cs typeface="Consolas"/>
                      </a:endParaRPr>
                    </a:p>
                  </a:txBody>
                  <a:tcPr marL="0" marR="0" marT="0" marB="0"/>
                </a:tc>
                <a:tc>
                  <a:txBody>
                    <a:bodyPr/>
                    <a:lstStyle/>
                    <a:p>
                      <a:pPr marR="63500" algn="r">
                        <a:lnSpc>
                          <a:spcPts val="2170"/>
                        </a:lnSpc>
                      </a:pPr>
                      <a:r>
                        <a:rPr sz="1500" spc="-10" dirty="0">
                          <a:solidFill>
                            <a:srgbClr val="008000"/>
                          </a:solidFill>
                          <a:latin typeface="Consolas"/>
                          <a:cs typeface="Consolas"/>
                        </a:rPr>
                        <a:t>v</a:t>
                      </a:r>
                      <a:r>
                        <a:rPr sz="1500" dirty="0">
                          <a:solidFill>
                            <a:srgbClr val="008000"/>
                          </a:solidFill>
                          <a:latin typeface="Consolas"/>
                          <a:cs typeface="Consolas"/>
                        </a:rPr>
                        <a:t>al</a:t>
                      </a:r>
                      <a:r>
                        <a:rPr sz="1500" spc="-10" dirty="0">
                          <a:solidFill>
                            <a:srgbClr val="008000"/>
                          </a:solidFill>
                          <a:latin typeface="Consolas"/>
                          <a:cs typeface="Consolas"/>
                        </a:rPr>
                        <a:t>i</a:t>
                      </a:r>
                      <a:r>
                        <a:rPr sz="1500" dirty="0">
                          <a:solidFill>
                            <a:srgbClr val="008000"/>
                          </a:solidFill>
                          <a:latin typeface="Consolas"/>
                          <a:cs typeface="Consolas"/>
                        </a:rPr>
                        <a:t>d</a:t>
                      </a:r>
                      <a:endParaRPr sz="1500">
                        <a:latin typeface="Consolas"/>
                        <a:cs typeface="Consolas"/>
                      </a:endParaRPr>
                    </a:p>
                  </a:txBody>
                  <a:tcPr marL="0" marR="0" marT="0" marB="0"/>
                </a:tc>
                <a:tc>
                  <a:txBody>
                    <a:bodyPr/>
                    <a:lstStyle/>
                    <a:p>
                      <a:pPr algn="ctr">
                        <a:lnSpc>
                          <a:spcPts val="2170"/>
                        </a:lnSpc>
                      </a:pPr>
                      <a:r>
                        <a:rPr sz="1500" spc="-5" dirty="0">
                          <a:solidFill>
                            <a:srgbClr val="008000"/>
                          </a:solidFill>
                          <a:latin typeface="Consolas"/>
                          <a:cs typeface="Consolas"/>
                        </a:rPr>
                        <a:t>because</a:t>
                      </a:r>
                      <a:endParaRPr sz="1500">
                        <a:latin typeface="Consolas"/>
                        <a:cs typeface="Consolas"/>
                      </a:endParaRPr>
                    </a:p>
                  </a:txBody>
                  <a:tcPr marL="0" marR="0" marT="0" marB="0"/>
                </a:tc>
                <a:tc>
                  <a:txBody>
                    <a:bodyPr/>
                    <a:lstStyle/>
                    <a:p>
                      <a:pPr algn="ctr">
                        <a:lnSpc>
                          <a:spcPts val="2170"/>
                        </a:lnSpc>
                      </a:pPr>
                      <a:r>
                        <a:rPr sz="1500" dirty="0">
                          <a:solidFill>
                            <a:srgbClr val="008000"/>
                          </a:solidFill>
                          <a:latin typeface="Consolas"/>
                          <a:cs typeface="Consolas"/>
                        </a:rPr>
                        <a:t>a</a:t>
                      </a:r>
                      <a:endParaRPr sz="1500">
                        <a:latin typeface="Consolas"/>
                        <a:cs typeface="Consolas"/>
                      </a:endParaRPr>
                    </a:p>
                  </a:txBody>
                  <a:tcPr marL="0" marR="0" marT="0" marB="0"/>
                </a:tc>
                <a:tc>
                  <a:txBody>
                    <a:bodyPr/>
                    <a:lstStyle/>
                    <a:p>
                      <a:pPr algn="ctr">
                        <a:lnSpc>
                          <a:spcPts val="2170"/>
                        </a:lnSpc>
                      </a:pPr>
                      <a:r>
                        <a:rPr sz="1500" dirty="0">
                          <a:solidFill>
                            <a:srgbClr val="008000"/>
                          </a:solidFill>
                          <a:latin typeface="Consolas"/>
                          <a:cs typeface="Consolas"/>
                        </a:rPr>
                        <a:t>is</a:t>
                      </a:r>
                      <a:endParaRPr sz="1500">
                        <a:latin typeface="Consolas"/>
                        <a:cs typeface="Consolas"/>
                      </a:endParaRPr>
                    </a:p>
                  </a:txBody>
                  <a:tcPr marL="0" marR="0" marT="0" marB="0"/>
                </a:tc>
                <a:tc>
                  <a:txBody>
                    <a:bodyPr/>
                    <a:lstStyle/>
                    <a:p>
                      <a:pPr marL="67945">
                        <a:lnSpc>
                          <a:spcPts val="2170"/>
                        </a:lnSpc>
                      </a:pPr>
                      <a:r>
                        <a:rPr sz="1500" dirty="0">
                          <a:solidFill>
                            <a:srgbClr val="008000"/>
                          </a:solidFill>
                          <a:latin typeface="Consolas"/>
                          <a:cs typeface="Consolas"/>
                        </a:rPr>
                        <a:t>of type</a:t>
                      </a:r>
                      <a:r>
                        <a:rPr sz="1500" spc="-80" dirty="0">
                          <a:solidFill>
                            <a:srgbClr val="008000"/>
                          </a:solidFill>
                          <a:latin typeface="Consolas"/>
                          <a:cs typeface="Consolas"/>
                        </a:rPr>
                        <a:t> </a:t>
                      </a:r>
                      <a:r>
                        <a:rPr sz="1500" spc="-5" dirty="0">
                          <a:solidFill>
                            <a:srgbClr val="008000"/>
                          </a:solidFill>
                          <a:latin typeface="Consolas"/>
                          <a:cs typeface="Consolas"/>
                        </a:rPr>
                        <a:t>Any</a:t>
                      </a:r>
                      <a:endParaRPr sz="1500" dirty="0">
                        <a:latin typeface="Consolas"/>
                        <a:cs typeface="Consolas"/>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127635" y="5968624"/>
            <a:ext cx="1276826" cy="240931"/>
          </a:xfrm>
          <a:prstGeom prst="rect">
            <a:avLst/>
          </a:prstGeom>
        </p:spPr>
        <p:txBody>
          <a:bodyPr vert="horz" wrap="square" lIns="0" tIns="10001" rIns="0" bIns="0" rtlCol="0">
            <a:spAutoFit/>
          </a:bodyPr>
          <a:lstStyle/>
          <a:p>
            <a:pPr marL="9525" defTabSz="685800">
              <a:spcBef>
                <a:spcPts val="79"/>
              </a:spcBef>
            </a:pPr>
            <a:r>
              <a:rPr sz="1500" dirty="0">
                <a:solidFill>
                  <a:prstClr val="black"/>
                </a:solidFill>
                <a:latin typeface="Consolas"/>
                <a:cs typeface="Consolas"/>
              </a:rPr>
              <a:t>n =</a:t>
            </a:r>
            <a:r>
              <a:rPr sz="1500" spc="-49" dirty="0">
                <a:solidFill>
                  <a:prstClr val="black"/>
                </a:solidFill>
                <a:latin typeface="Consolas"/>
                <a:cs typeface="Consolas"/>
              </a:rPr>
              <a:t> </a:t>
            </a:r>
            <a:r>
              <a:rPr sz="1500" spc="-4" dirty="0">
                <a:solidFill>
                  <a:srgbClr val="A21515"/>
                </a:solidFill>
                <a:latin typeface="Consolas"/>
                <a:cs typeface="Consolas"/>
              </a:rPr>
              <a:t>"Hello"</a:t>
            </a:r>
            <a:r>
              <a:rPr sz="1500" spc="-4" dirty="0">
                <a:solidFill>
                  <a:prstClr val="black"/>
                </a:solidFill>
                <a:latin typeface="Consolas"/>
                <a:cs typeface="Consolas"/>
              </a:rPr>
              <a:t>;</a:t>
            </a:r>
            <a:endParaRPr sz="1500" dirty="0">
              <a:solidFill>
                <a:prstClr val="black"/>
              </a:solidFill>
              <a:latin typeface="Consolas"/>
              <a:cs typeface="Consolas"/>
            </a:endParaRPr>
          </a:p>
        </p:txBody>
      </p:sp>
      <p:sp>
        <p:nvSpPr>
          <p:cNvPr id="5" name="object 5"/>
          <p:cNvSpPr txBox="1"/>
          <p:nvPr/>
        </p:nvSpPr>
        <p:spPr>
          <a:xfrm>
            <a:off x="2144078" y="5952878"/>
            <a:ext cx="3058953" cy="500458"/>
          </a:xfrm>
          <a:prstGeom prst="rect">
            <a:avLst/>
          </a:prstGeom>
        </p:spPr>
        <p:txBody>
          <a:bodyPr vert="horz" wrap="square" lIns="0" tIns="25718" rIns="0" bIns="0" rtlCol="0">
            <a:spAutoFit/>
          </a:bodyPr>
          <a:lstStyle/>
          <a:p>
            <a:pPr marL="9525" defTabSz="685800">
              <a:spcBef>
                <a:spcPts val="203"/>
              </a:spcBef>
            </a:pPr>
            <a:r>
              <a:rPr sz="1500" dirty="0">
                <a:solidFill>
                  <a:srgbClr val="008000"/>
                </a:solidFill>
                <a:latin typeface="Consolas"/>
                <a:cs typeface="Consolas"/>
              </a:rPr>
              <a:t>// </a:t>
            </a:r>
            <a:r>
              <a:rPr sz="1500" spc="-4" dirty="0">
                <a:solidFill>
                  <a:srgbClr val="008000"/>
                </a:solidFill>
                <a:latin typeface="Consolas"/>
                <a:cs typeface="Consolas"/>
              </a:rPr>
              <a:t>compile </a:t>
            </a:r>
            <a:r>
              <a:rPr sz="1500" dirty="0">
                <a:solidFill>
                  <a:srgbClr val="008000"/>
                </a:solidFill>
                <a:latin typeface="Consolas"/>
                <a:cs typeface="Consolas"/>
              </a:rPr>
              <a:t>time error</a:t>
            </a:r>
            <a:r>
              <a:rPr sz="1500" spc="-49" dirty="0">
                <a:solidFill>
                  <a:srgbClr val="008000"/>
                </a:solidFill>
                <a:latin typeface="Consolas"/>
                <a:cs typeface="Consolas"/>
              </a:rPr>
              <a:t> </a:t>
            </a:r>
            <a:r>
              <a:rPr sz="1500" dirty="0">
                <a:solidFill>
                  <a:srgbClr val="008000"/>
                </a:solidFill>
                <a:latin typeface="Consolas"/>
                <a:cs typeface="Consolas"/>
              </a:rPr>
              <a:t>because</a:t>
            </a:r>
            <a:endParaRPr sz="1500">
              <a:solidFill>
                <a:prstClr val="black"/>
              </a:solidFill>
              <a:latin typeface="Consolas"/>
              <a:cs typeface="Consolas"/>
            </a:endParaRPr>
          </a:p>
          <a:p>
            <a:pPr marL="9525" defTabSz="685800">
              <a:spcBef>
                <a:spcPts val="124"/>
              </a:spcBef>
            </a:pPr>
            <a:r>
              <a:rPr sz="1500" dirty="0">
                <a:solidFill>
                  <a:srgbClr val="008000"/>
                </a:solidFill>
                <a:latin typeface="Consolas"/>
                <a:cs typeface="Consolas"/>
              </a:rPr>
              <a:t>// </a:t>
            </a:r>
            <a:r>
              <a:rPr sz="1500" spc="-4" dirty="0">
                <a:solidFill>
                  <a:srgbClr val="008000"/>
                </a:solidFill>
                <a:latin typeface="Consolas"/>
                <a:cs typeface="Consolas"/>
              </a:rPr>
              <a:t>"Hello" </a:t>
            </a:r>
            <a:r>
              <a:rPr sz="1500" dirty="0">
                <a:solidFill>
                  <a:srgbClr val="008000"/>
                </a:solidFill>
                <a:latin typeface="Consolas"/>
                <a:cs typeface="Consolas"/>
              </a:rPr>
              <a:t>is not a</a:t>
            </a:r>
            <a:r>
              <a:rPr sz="1500" spc="-26" dirty="0">
                <a:solidFill>
                  <a:srgbClr val="008000"/>
                </a:solidFill>
                <a:latin typeface="Consolas"/>
                <a:cs typeface="Consolas"/>
              </a:rPr>
              <a:t> </a:t>
            </a:r>
            <a:r>
              <a:rPr sz="1500" spc="-4" dirty="0">
                <a:solidFill>
                  <a:srgbClr val="008000"/>
                </a:solidFill>
                <a:latin typeface="Consolas"/>
                <a:cs typeface="Consolas"/>
              </a:rPr>
              <a:t>number</a:t>
            </a:r>
            <a:endParaRPr sz="1500">
              <a:solidFill>
                <a:prstClr val="black"/>
              </a:solidFill>
              <a:latin typeface="Consolas"/>
              <a:cs typeface="Consolas"/>
            </a:endParaRPr>
          </a:p>
        </p:txBody>
      </p:sp>
      <p:sp>
        <p:nvSpPr>
          <p:cNvPr id="6" name="object 6"/>
          <p:cNvSpPr/>
          <p:nvPr/>
        </p:nvSpPr>
        <p:spPr>
          <a:xfrm>
            <a:off x="6435090" y="857250"/>
            <a:ext cx="2708909" cy="5143500"/>
          </a:xfrm>
          <a:custGeom>
            <a:avLst/>
            <a:gdLst/>
            <a:ahLst/>
            <a:cxnLst/>
            <a:rect l="l" t="t" r="r" b="b"/>
            <a:pathLst>
              <a:path w="3611879" h="6858000">
                <a:moveTo>
                  <a:pt x="0" y="6858000"/>
                </a:moveTo>
                <a:lnTo>
                  <a:pt x="3611879" y="6858000"/>
                </a:lnTo>
                <a:lnTo>
                  <a:pt x="3611879" y="0"/>
                </a:lnTo>
                <a:lnTo>
                  <a:pt x="0" y="0"/>
                </a:lnTo>
                <a:lnTo>
                  <a:pt x="0" y="6858000"/>
                </a:lnTo>
                <a:close/>
              </a:path>
            </a:pathLst>
          </a:custGeom>
          <a:solidFill>
            <a:srgbClr val="006FC0"/>
          </a:solidFill>
        </p:spPr>
        <p:txBody>
          <a:bodyPr wrap="square" lIns="0" tIns="0" rIns="0" bIns="0" rtlCol="0"/>
          <a:lstStyle/>
          <a:p>
            <a:pPr defTabSz="685800"/>
            <a:endParaRPr sz="1350">
              <a:solidFill>
                <a:prstClr val="black"/>
              </a:solidFill>
              <a:latin typeface="Calibri"/>
            </a:endParaRPr>
          </a:p>
        </p:txBody>
      </p:sp>
      <p:sp>
        <p:nvSpPr>
          <p:cNvPr id="7" name="object 7"/>
          <p:cNvSpPr txBox="1">
            <a:spLocks noGrp="1"/>
          </p:cNvSpPr>
          <p:nvPr>
            <p:ph type="title"/>
          </p:nvPr>
        </p:nvSpPr>
        <p:spPr>
          <a:xfrm>
            <a:off x="4922902" y="951510"/>
            <a:ext cx="849749" cy="552683"/>
          </a:xfrm>
          <a:prstGeom prst="rect">
            <a:avLst/>
          </a:prstGeom>
        </p:spPr>
        <p:txBody>
          <a:bodyPr vert="horz" wrap="square" lIns="0" tIns="10001" rIns="0" bIns="0" rtlCol="0">
            <a:spAutoFit/>
          </a:bodyPr>
          <a:lstStyle/>
          <a:p>
            <a:pPr marL="9525">
              <a:spcBef>
                <a:spcPts val="79"/>
              </a:spcBef>
            </a:pPr>
            <a:r>
              <a:rPr spc="-26" dirty="0"/>
              <a:t>Type</a:t>
            </a:r>
            <a:r>
              <a:rPr spc="-45" dirty="0"/>
              <a:t> </a:t>
            </a:r>
            <a:r>
              <a:rPr spc="-4" dirty="0"/>
              <a:t>Basics</a:t>
            </a:r>
          </a:p>
        </p:txBody>
      </p:sp>
      <p:sp>
        <p:nvSpPr>
          <p:cNvPr id="8" name="object 8"/>
          <p:cNvSpPr txBox="1"/>
          <p:nvPr/>
        </p:nvSpPr>
        <p:spPr>
          <a:xfrm>
            <a:off x="6563868" y="1489138"/>
            <a:ext cx="2154079" cy="3016916"/>
          </a:xfrm>
          <a:prstGeom prst="rect">
            <a:avLst/>
          </a:prstGeom>
        </p:spPr>
        <p:txBody>
          <a:bodyPr vert="horz" wrap="square" lIns="0" tIns="9525" rIns="0" bIns="0" rtlCol="0">
            <a:spAutoFit/>
          </a:bodyPr>
          <a:lstStyle/>
          <a:p>
            <a:pPr marL="9525" defTabSz="685800">
              <a:spcBef>
                <a:spcPts val="75"/>
              </a:spcBef>
            </a:pPr>
            <a:r>
              <a:rPr sz="1763" b="1" i="1" spc="-8" dirty="0">
                <a:solidFill>
                  <a:srgbClr val="FFFFFF"/>
                </a:solidFill>
                <a:latin typeface="Segoe UI"/>
                <a:cs typeface="Segoe UI"/>
              </a:rPr>
              <a:t>Any</a:t>
            </a:r>
            <a:endParaRPr sz="1763" dirty="0">
              <a:solidFill>
                <a:prstClr val="black"/>
              </a:solidFill>
              <a:latin typeface="Segoe UI"/>
              <a:cs typeface="Segoe UI"/>
            </a:endParaRPr>
          </a:p>
          <a:p>
            <a:pPr defTabSz="685800"/>
            <a:endParaRPr sz="1838" dirty="0">
              <a:solidFill>
                <a:prstClr val="black"/>
              </a:solidFill>
              <a:latin typeface="Times New Roman"/>
              <a:cs typeface="Times New Roman"/>
            </a:endParaRPr>
          </a:p>
          <a:p>
            <a:pPr marL="9525" marR="526256" defTabSz="685800">
              <a:lnSpc>
                <a:spcPct val="100299"/>
              </a:lnSpc>
              <a:spcBef>
                <a:spcPts val="4"/>
              </a:spcBef>
            </a:pPr>
            <a:r>
              <a:rPr sz="1763" b="1" spc="-4" dirty="0">
                <a:solidFill>
                  <a:srgbClr val="FFFFFF"/>
                </a:solidFill>
                <a:latin typeface="Segoe UI"/>
                <a:cs typeface="Segoe UI"/>
              </a:rPr>
              <a:t>Primitive</a:t>
            </a:r>
            <a:r>
              <a:rPr sz="1763" b="1" spc="-79" dirty="0">
                <a:solidFill>
                  <a:srgbClr val="FFFFFF"/>
                </a:solidFill>
                <a:latin typeface="Segoe UI"/>
                <a:cs typeface="Segoe UI"/>
              </a:rPr>
              <a:t> </a:t>
            </a:r>
            <a:r>
              <a:rPr sz="1763" b="1" spc="-19" dirty="0">
                <a:solidFill>
                  <a:srgbClr val="FFFFFF"/>
                </a:solidFill>
                <a:latin typeface="Segoe UI"/>
                <a:cs typeface="Segoe UI"/>
              </a:rPr>
              <a:t>Types  </a:t>
            </a:r>
            <a:r>
              <a:rPr sz="1763" i="1" spc="-4" dirty="0">
                <a:solidFill>
                  <a:srgbClr val="FFFFFF"/>
                </a:solidFill>
                <a:latin typeface="Segoe UI"/>
                <a:cs typeface="Segoe UI"/>
              </a:rPr>
              <a:t>Number  Boolean</a:t>
            </a:r>
            <a:endParaRPr sz="1763" dirty="0">
              <a:solidFill>
                <a:prstClr val="black"/>
              </a:solidFill>
              <a:latin typeface="Segoe UI"/>
              <a:cs typeface="Segoe UI"/>
            </a:endParaRPr>
          </a:p>
          <a:p>
            <a:pPr marL="9525" defTabSz="685800"/>
            <a:r>
              <a:rPr sz="1763" i="1" spc="-4" dirty="0">
                <a:solidFill>
                  <a:srgbClr val="FFFFFF"/>
                </a:solidFill>
                <a:latin typeface="Segoe UI"/>
                <a:cs typeface="Segoe UI"/>
              </a:rPr>
              <a:t>String</a:t>
            </a:r>
            <a:endParaRPr sz="1763" dirty="0">
              <a:solidFill>
                <a:prstClr val="black"/>
              </a:solidFill>
              <a:latin typeface="Segoe UI"/>
              <a:cs typeface="Segoe UI"/>
            </a:endParaRPr>
          </a:p>
          <a:p>
            <a:pPr defTabSz="685800">
              <a:spcBef>
                <a:spcPts val="11"/>
              </a:spcBef>
            </a:pPr>
            <a:endParaRPr sz="1838" dirty="0">
              <a:solidFill>
                <a:prstClr val="black"/>
              </a:solidFill>
              <a:latin typeface="Times New Roman"/>
              <a:cs typeface="Times New Roman"/>
            </a:endParaRPr>
          </a:p>
          <a:p>
            <a:pPr marL="9525" marR="3810" defTabSz="685800"/>
            <a:r>
              <a:rPr sz="1763" b="1" spc="-4" dirty="0">
                <a:solidFill>
                  <a:srgbClr val="FFFFFF"/>
                </a:solidFill>
                <a:latin typeface="Segoe UI"/>
                <a:cs typeface="Segoe UI"/>
              </a:rPr>
              <a:t>Contextual typing  </a:t>
            </a:r>
            <a:r>
              <a:rPr sz="1763" spc="-8" dirty="0">
                <a:solidFill>
                  <a:srgbClr val="FFFFFF"/>
                </a:solidFill>
                <a:latin typeface="Segoe UI"/>
                <a:cs typeface="Segoe UI"/>
              </a:rPr>
              <a:t>Determine result </a:t>
            </a:r>
            <a:r>
              <a:rPr sz="1763" dirty="0">
                <a:solidFill>
                  <a:srgbClr val="FFFFFF"/>
                </a:solidFill>
                <a:latin typeface="Segoe UI"/>
                <a:cs typeface="Segoe UI"/>
              </a:rPr>
              <a:t>type  </a:t>
            </a:r>
            <a:r>
              <a:rPr sz="1763" spc="-11" dirty="0">
                <a:solidFill>
                  <a:srgbClr val="FFFFFF"/>
                </a:solidFill>
                <a:latin typeface="Segoe UI"/>
                <a:cs typeface="Segoe UI"/>
              </a:rPr>
              <a:t>from </a:t>
            </a:r>
            <a:r>
              <a:rPr sz="1763" spc="-8" dirty="0">
                <a:solidFill>
                  <a:srgbClr val="FFFFFF"/>
                </a:solidFill>
                <a:latin typeface="Segoe UI"/>
                <a:cs typeface="Segoe UI"/>
              </a:rPr>
              <a:t>expressions  </a:t>
            </a:r>
            <a:r>
              <a:rPr sz="1763" spc="-4" dirty="0">
                <a:solidFill>
                  <a:srgbClr val="FFFFFF"/>
                </a:solidFill>
                <a:latin typeface="Segoe UI"/>
                <a:cs typeface="Segoe UI"/>
              </a:rPr>
              <a:t>automatically</a:t>
            </a:r>
            <a:endParaRPr sz="1763" dirty="0">
              <a:solidFill>
                <a:prstClr val="black"/>
              </a:solidFill>
              <a:latin typeface="Segoe UI"/>
              <a:cs typeface="Segoe UI"/>
            </a:endParaRPr>
          </a:p>
        </p:txBody>
      </p:sp>
      <p:sp>
        <p:nvSpPr>
          <p:cNvPr id="39" name="object 2">
            <a:extLst>
              <a:ext uri="{FF2B5EF4-FFF2-40B4-BE49-F238E27FC236}">
                <a16:creationId xmlns:a16="http://schemas.microsoft.com/office/drawing/2014/main" id="{5816BA3D-0FA3-4E57-B75A-951AAAA31E3B}"/>
              </a:ext>
            </a:extLst>
          </p:cNvPr>
          <p:cNvSpPr txBox="1">
            <a:spLocks noGrp="1"/>
          </p:cNvSpPr>
          <p:nvPr/>
        </p:nvSpPr>
        <p:spPr>
          <a:xfrm>
            <a:off x="257570" y="517270"/>
            <a:ext cx="5518785" cy="299720"/>
          </a:xfrm>
          <a:prstGeom prst="rect">
            <a:avLst/>
          </a:prstGeom>
        </p:spPr>
        <p:txBody>
          <a:bodyPr vert="horz" wrap="square" lIns="0" tIns="12700" rIns="0" bIns="0" rtlCol="0">
            <a:spAutoFit/>
          </a:bodyPr>
          <a:lstStyle>
            <a:lvl1pPr>
              <a:defRPr sz="2400" b="0" i="0">
                <a:solidFill>
                  <a:srgbClr val="677380"/>
                </a:solidFill>
                <a:latin typeface="Lucida Sans"/>
                <a:ea typeface="+mj-ea"/>
                <a:cs typeface="Lucida Sans"/>
              </a:defRPr>
            </a:lvl1pPr>
          </a:lstStyle>
          <a:p>
            <a:pPr marL="12700">
              <a:lnSpc>
                <a:spcPct val="100000"/>
              </a:lnSpc>
              <a:spcBef>
                <a:spcPts val="100"/>
              </a:spcBef>
            </a:pPr>
            <a:r>
              <a:rPr sz="1800" b="1" spc="-40" dirty="0">
                <a:latin typeface="Gill Sans MT"/>
                <a:cs typeface="Gill Sans MT"/>
              </a:rPr>
              <a:t>Any</a:t>
            </a:r>
            <a:r>
              <a:rPr sz="1800" b="1" spc="-150" dirty="0">
                <a:latin typeface="Gill Sans MT"/>
                <a:cs typeface="Gill Sans MT"/>
              </a:rPr>
              <a:t> </a:t>
            </a:r>
            <a:r>
              <a:rPr sz="1800" b="1" spc="0" dirty="0">
                <a:latin typeface="Gill Sans MT"/>
                <a:cs typeface="Gill Sans MT"/>
              </a:rPr>
              <a:t>is</a:t>
            </a:r>
            <a:r>
              <a:rPr sz="1800" b="1" spc="-150" dirty="0">
                <a:latin typeface="Gill Sans MT"/>
                <a:cs typeface="Gill Sans MT"/>
              </a:rPr>
              <a:t> </a:t>
            </a:r>
            <a:r>
              <a:rPr sz="1800" b="1" spc="-20" dirty="0">
                <a:latin typeface="Gill Sans MT"/>
                <a:cs typeface="Gill Sans MT"/>
              </a:rPr>
              <a:t>used</a:t>
            </a:r>
            <a:r>
              <a:rPr sz="1800" b="1" spc="-150" dirty="0">
                <a:latin typeface="Gill Sans MT"/>
                <a:cs typeface="Gill Sans MT"/>
              </a:rPr>
              <a:t> </a:t>
            </a:r>
            <a:r>
              <a:rPr sz="1800" b="1" spc="-20" dirty="0">
                <a:latin typeface="Gill Sans MT"/>
                <a:cs typeface="Gill Sans MT"/>
              </a:rPr>
              <a:t>when</a:t>
            </a:r>
            <a:r>
              <a:rPr sz="1800" b="1" spc="-150" dirty="0">
                <a:latin typeface="Gill Sans MT"/>
                <a:cs typeface="Gill Sans MT"/>
              </a:rPr>
              <a:t> </a:t>
            </a:r>
            <a:r>
              <a:rPr sz="1800" b="1" spc="-25" dirty="0">
                <a:latin typeface="Gill Sans MT"/>
                <a:cs typeface="Gill Sans MT"/>
              </a:rPr>
              <a:t>it’s</a:t>
            </a:r>
            <a:r>
              <a:rPr sz="1800" b="1" spc="-150" dirty="0">
                <a:latin typeface="Gill Sans MT"/>
                <a:cs typeface="Gill Sans MT"/>
              </a:rPr>
              <a:t> </a:t>
            </a:r>
            <a:r>
              <a:rPr sz="1800" b="1" spc="-35" dirty="0">
                <a:latin typeface="Gill Sans MT"/>
                <a:cs typeface="Gill Sans MT"/>
              </a:rPr>
              <a:t>impossible</a:t>
            </a:r>
            <a:r>
              <a:rPr sz="1800" b="1" spc="-150" dirty="0">
                <a:latin typeface="Gill Sans MT"/>
                <a:cs typeface="Gill Sans MT"/>
              </a:rPr>
              <a:t> </a:t>
            </a:r>
            <a:r>
              <a:rPr sz="1800" b="1" spc="-45" dirty="0">
                <a:latin typeface="Gill Sans MT"/>
                <a:cs typeface="Gill Sans MT"/>
              </a:rPr>
              <a:t>to</a:t>
            </a:r>
            <a:r>
              <a:rPr sz="1800" b="1" spc="-150" dirty="0">
                <a:latin typeface="Gill Sans MT"/>
                <a:cs typeface="Gill Sans MT"/>
              </a:rPr>
              <a:t> </a:t>
            </a:r>
            <a:r>
              <a:rPr sz="1800" b="1" spc="-55" dirty="0">
                <a:latin typeface="Gill Sans MT"/>
                <a:cs typeface="Gill Sans MT"/>
              </a:rPr>
              <a:t>determine</a:t>
            </a:r>
            <a:r>
              <a:rPr sz="1800" b="1" spc="-150" dirty="0">
                <a:latin typeface="Gill Sans MT"/>
                <a:cs typeface="Gill Sans MT"/>
              </a:rPr>
              <a:t> </a:t>
            </a:r>
            <a:r>
              <a:rPr sz="1800" b="1" spc="-35" dirty="0">
                <a:latin typeface="Gill Sans MT"/>
                <a:cs typeface="Gill Sans MT"/>
              </a:rPr>
              <a:t>the</a:t>
            </a:r>
            <a:r>
              <a:rPr sz="1800" b="1" spc="-150" dirty="0">
                <a:latin typeface="Gill Sans MT"/>
                <a:cs typeface="Gill Sans MT"/>
              </a:rPr>
              <a:t> </a:t>
            </a:r>
            <a:r>
              <a:rPr sz="1800" b="1" spc="-15" dirty="0">
                <a:latin typeface="Gill Sans MT"/>
                <a:cs typeface="Gill Sans MT"/>
              </a:rPr>
              <a:t>type</a:t>
            </a:r>
            <a:endParaRPr sz="1800" dirty="0">
              <a:latin typeface="Gill Sans MT"/>
              <a:cs typeface="Gill Sans MT"/>
            </a:endParaRPr>
          </a:p>
        </p:txBody>
      </p:sp>
      <p:sp>
        <p:nvSpPr>
          <p:cNvPr id="40" name="object 3">
            <a:extLst>
              <a:ext uri="{FF2B5EF4-FFF2-40B4-BE49-F238E27FC236}">
                <a16:creationId xmlns:a16="http://schemas.microsoft.com/office/drawing/2014/main" id="{B79C24AB-B46D-47E5-AF8B-E5C9E02D255F}"/>
              </a:ext>
            </a:extLst>
          </p:cNvPr>
          <p:cNvSpPr txBox="1"/>
          <p:nvPr/>
        </p:nvSpPr>
        <p:spPr>
          <a:xfrm>
            <a:off x="179146" y="84105"/>
            <a:ext cx="848994"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400" spc="200" dirty="0">
                <a:solidFill>
                  <a:srgbClr val="97ABBB"/>
                </a:solidFill>
                <a:latin typeface="Trebuchet MS"/>
                <a:cs typeface="Trebuchet MS"/>
              </a:rPr>
              <a:t>Any</a:t>
            </a:r>
            <a:endParaRPr sz="2400" dirty="0">
              <a:latin typeface="Trebuchet MS"/>
              <a:cs typeface="Trebuchet MS"/>
            </a:endParaRPr>
          </a:p>
        </p:txBody>
      </p:sp>
      <p:sp>
        <p:nvSpPr>
          <p:cNvPr id="41" name="object 2">
            <a:extLst>
              <a:ext uri="{FF2B5EF4-FFF2-40B4-BE49-F238E27FC236}">
                <a16:creationId xmlns:a16="http://schemas.microsoft.com/office/drawing/2014/main" id="{51D5F292-41E6-42EC-B080-E28C0D74B66A}"/>
              </a:ext>
            </a:extLst>
          </p:cNvPr>
          <p:cNvSpPr txBox="1"/>
          <p:nvPr/>
        </p:nvSpPr>
        <p:spPr>
          <a:xfrm>
            <a:off x="257570" y="1489137"/>
            <a:ext cx="6114630" cy="2235164"/>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nSpc>
                <a:spcPct val="100699"/>
              </a:lnSpc>
              <a:spcBef>
                <a:spcPts val="85"/>
              </a:spcBef>
              <a:tabLst>
                <a:tab pos="354965" algn="l"/>
              </a:tabLst>
            </a:pPr>
            <a:r>
              <a:rPr sz="1800" dirty="0">
                <a:solidFill>
                  <a:srgbClr val="677380"/>
                </a:solidFill>
                <a:latin typeface="MS PGothic"/>
                <a:cs typeface="MS PGothic"/>
              </a:rPr>
              <a:t>▷	</a:t>
            </a:r>
            <a:r>
              <a:rPr sz="1800" spc="-90" dirty="0">
                <a:solidFill>
                  <a:srgbClr val="677380"/>
                </a:solidFill>
                <a:latin typeface="Lucida Sans"/>
                <a:cs typeface="Lucida Sans"/>
              </a:rPr>
              <a:t>Doesn’t</a:t>
            </a:r>
            <a:r>
              <a:rPr sz="1800" spc="-220" dirty="0">
                <a:solidFill>
                  <a:srgbClr val="677380"/>
                </a:solidFill>
                <a:latin typeface="Lucida Sans"/>
                <a:cs typeface="Lucida Sans"/>
              </a:rPr>
              <a:t> </a:t>
            </a:r>
            <a:r>
              <a:rPr sz="1800" spc="-70" dirty="0">
                <a:solidFill>
                  <a:srgbClr val="677380"/>
                </a:solidFill>
                <a:latin typeface="Lucida Sans"/>
                <a:cs typeface="Lucida Sans"/>
              </a:rPr>
              <a:t>have</a:t>
            </a:r>
            <a:r>
              <a:rPr sz="1800" spc="-220" dirty="0">
                <a:solidFill>
                  <a:srgbClr val="677380"/>
                </a:solidFill>
                <a:latin typeface="Lucida Sans"/>
                <a:cs typeface="Lucida Sans"/>
              </a:rPr>
              <a:t> </a:t>
            </a:r>
            <a:r>
              <a:rPr sz="1800" spc="-75" dirty="0">
                <a:solidFill>
                  <a:srgbClr val="677380"/>
                </a:solidFill>
                <a:latin typeface="Lucida Sans"/>
                <a:cs typeface="Lucida Sans"/>
              </a:rPr>
              <a:t>separate</a:t>
            </a:r>
            <a:r>
              <a:rPr sz="1800" spc="-220" dirty="0">
                <a:solidFill>
                  <a:srgbClr val="677380"/>
                </a:solidFill>
                <a:latin typeface="Lucida Sans"/>
                <a:cs typeface="Lucida Sans"/>
              </a:rPr>
              <a:t> </a:t>
            </a:r>
            <a:r>
              <a:rPr sz="1800" spc="-85" dirty="0">
                <a:solidFill>
                  <a:srgbClr val="677380"/>
                </a:solidFill>
                <a:latin typeface="Lucida Sans"/>
                <a:cs typeface="Lucida Sans"/>
              </a:rPr>
              <a:t>integers</a:t>
            </a:r>
            <a:r>
              <a:rPr sz="1800" spc="-220" dirty="0">
                <a:solidFill>
                  <a:srgbClr val="677380"/>
                </a:solidFill>
                <a:latin typeface="Lucida Sans"/>
                <a:cs typeface="Lucida Sans"/>
              </a:rPr>
              <a:t> </a:t>
            </a:r>
            <a:r>
              <a:rPr sz="1800" spc="-110" dirty="0">
                <a:solidFill>
                  <a:srgbClr val="677380"/>
                </a:solidFill>
                <a:latin typeface="Lucida Sans"/>
                <a:cs typeface="Lucida Sans"/>
              </a:rPr>
              <a:t>and</a:t>
            </a:r>
            <a:r>
              <a:rPr sz="1800" spc="-220" dirty="0">
                <a:solidFill>
                  <a:srgbClr val="677380"/>
                </a:solidFill>
                <a:latin typeface="Lucida Sans"/>
                <a:cs typeface="Lucida Sans"/>
              </a:rPr>
              <a:t> </a:t>
            </a:r>
            <a:r>
              <a:rPr sz="1800" spc="-95" dirty="0">
                <a:solidFill>
                  <a:srgbClr val="677380"/>
                </a:solidFill>
                <a:latin typeface="Lucida Sans"/>
                <a:cs typeface="Lucida Sans"/>
              </a:rPr>
              <a:t>float/double</a:t>
            </a:r>
            <a:r>
              <a:rPr sz="1800" spc="-220" dirty="0">
                <a:solidFill>
                  <a:srgbClr val="677380"/>
                </a:solidFill>
                <a:latin typeface="Lucida Sans"/>
                <a:cs typeface="Lucida Sans"/>
              </a:rPr>
              <a:t> </a:t>
            </a:r>
            <a:r>
              <a:rPr sz="1800" spc="-85" dirty="0">
                <a:solidFill>
                  <a:srgbClr val="677380"/>
                </a:solidFill>
                <a:latin typeface="Lucida Sans"/>
                <a:cs typeface="Lucida Sans"/>
              </a:rPr>
              <a:t>type.</a:t>
            </a:r>
            <a:r>
              <a:rPr sz="1800" spc="-220" dirty="0">
                <a:solidFill>
                  <a:srgbClr val="677380"/>
                </a:solidFill>
                <a:latin typeface="Lucida Sans"/>
                <a:cs typeface="Lucida Sans"/>
              </a:rPr>
              <a:t> </a:t>
            </a:r>
            <a:r>
              <a:rPr sz="1800" spc="-90" dirty="0">
                <a:solidFill>
                  <a:srgbClr val="677380"/>
                </a:solidFill>
                <a:latin typeface="Lucida Sans"/>
                <a:cs typeface="Lucida Sans"/>
              </a:rPr>
              <a:t>These</a:t>
            </a:r>
            <a:r>
              <a:rPr sz="1800" spc="-220" dirty="0">
                <a:solidFill>
                  <a:srgbClr val="677380"/>
                </a:solidFill>
                <a:latin typeface="Lucida Sans"/>
                <a:cs typeface="Lucida Sans"/>
              </a:rPr>
              <a:t> </a:t>
            </a:r>
            <a:r>
              <a:rPr sz="1800" spc="-70" dirty="0">
                <a:solidFill>
                  <a:srgbClr val="677380"/>
                </a:solidFill>
                <a:latin typeface="Lucida Sans"/>
                <a:cs typeface="Lucida Sans"/>
              </a:rPr>
              <a:t>all</a:t>
            </a:r>
            <a:r>
              <a:rPr sz="1800" spc="-220" dirty="0">
                <a:solidFill>
                  <a:srgbClr val="677380"/>
                </a:solidFill>
                <a:latin typeface="Lucida Sans"/>
                <a:cs typeface="Lucida Sans"/>
              </a:rPr>
              <a:t> </a:t>
            </a:r>
            <a:r>
              <a:rPr sz="1800" spc="-55" dirty="0">
                <a:solidFill>
                  <a:srgbClr val="677380"/>
                </a:solidFill>
                <a:latin typeface="Lucida Sans"/>
                <a:cs typeface="Lucida Sans"/>
              </a:rPr>
              <a:t>are  </a:t>
            </a:r>
            <a:r>
              <a:rPr sz="1800" spc="-90" dirty="0">
                <a:solidFill>
                  <a:srgbClr val="677380"/>
                </a:solidFill>
                <a:latin typeface="Lucida Sans"/>
                <a:cs typeface="Lucida Sans"/>
              </a:rPr>
              <a:t>floating</a:t>
            </a:r>
            <a:r>
              <a:rPr sz="1800" spc="-225" dirty="0">
                <a:solidFill>
                  <a:srgbClr val="677380"/>
                </a:solidFill>
                <a:latin typeface="Lucida Sans"/>
                <a:cs typeface="Lucida Sans"/>
              </a:rPr>
              <a:t> </a:t>
            </a:r>
            <a:r>
              <a:rPr sz="1800" spc="-85" dirty="0">
                <a:solidFill>
                  <a:srgbClr val="677380"/>
                </a:solidFill>
                <a:latin typeface="Lucida Sans"/>
                <a:cs typeface="Lucida Sans"/>
              </a:rPr>
              <a:t>point</a:t>
            </a:r>
            <a:r>
              <a:rPr sz="1800" spc="-225" dirty="0">
                <a:solidFill>
                  <a:srgbClr val="677380"/>
                </a:solidFill>
                <a:latin typeface="Lucida Sans"/>
                <a:cs typeface="Lucida Sans"/>
              </a:rPr>
              <a:t> </a:t>
            </a:r>
            <a:r>
              <a:rPr sz="1800" spc="-80" dirty="0">
                <a:solidFill>
                  <a:srgbClr val="677380"/>
                </a:solidFill>
                <a:latin typeface="Lucida Sans"/>
                <a:cs typeface="Lucida Sans"/>
              </a:rPr>
              <a:t>values</a:t>
            </a:r>
            <a:r>
              <a:rPr sz="1800" spc="-225" dirty="0">
                <a:solidFill>
                  <a:srgbClr val="677380"/>
                </a:solidFill>
                <a:latin typeface="Lucida Sans"/>
                <a:cs typeface="Lucida Sans"/>
              </a:rPr>
              <a:t> </a:t>
            </a:r>
            <a:r>
              <a:rPr sz="1800" spc="-110" dirty="0">
                <a:solidFill>
                  <a:srgbClr val="677380"/>
                </a:solidFill>
                <a:latin typeface="Lucida Sans"/>
                <a:cs typeface="Lucida Sans"/>
              </a:rPr>
              <a:t>and</a:t>
            </a:r>
            <a:r>
              <a:rPr sz="1800" spc="-225" dirty="0">
                <a:solidFill>
                  <a:srgbClr val="677380"/>
                </a:solidFill>
                <a:latin typeface="Lucida Sans"/>
                <a:cs typeface="Lucida Sans"/>
              </a:rPr>
              <a:t> </a:t>
            </a:r>
            <a:r>
              <a:rPr sz="1800" spc="-90" dirty="0">
                <a:solidFill>
                  <a:srgbClr val="677380"/>
                </a:solidFill>
                <a:latin typeface="Lucida Sans"/>
                <a:cs typeface="Lucida Sans"/>
              </a:rPr>
              <a:t>get</a:t>
            </a:r>
            <a:r>
              <a:rPr sz="1800" spc="-225" dirty="0">
                <a:solidFill>
                  <a:srgbClr val="677380"/>
                </a:solidFill>
                <a:latin typeface="Lucida Sans"/>
                <a:cs typeface="Lucida Sans"/>
              </a:rPr>
              <a:t> </a:t>
            </a:r>
            <a:r>
              <a:rPr sz="1800" spc="-60" dirty="0">
                <a:solidFill>
                  <a:srgbClr val="677380"/>
                </a:solidFill>
                <a:latin typeface="Lucida Sans"/>
                <a:cs typeface="Lucida Sans"/>
              </a:rPr>
              <a:t>the</a:t>
            </a:r>
            <a:r>
              <a:rPr sz="1800" spc="-225" dirty="0">
                <a:solidFill>
                  <a:srgbClr val="677380"/>
                </a:solidFill>
                <a:latin typeface="Lucida Sans"/>
                <a:cs typeface="Lucida Sans"/>
              </a:rPr>
              <a:t> </a:t>
            </a:r>
            <a:r>
              <a:rPr sz="1800" spc="-55" dirty="0">
                <a:solidFill>
                  <a:srgbClr val="677380"/>
                </a:solidFill>
                <a:latin typeface="Lucida Sans"/>
                <a:cs typeface="Lucida Sans"/>
              </a:rPr>
              <a:t>type</a:t>
            </a:r>
            <a:r>
              <a:rPr sz="1800" spc="-225" dirty="0">
                <a:solidFill>
                  <a:srgbClr val="677380"/>
                </a:solidFill>
                <a:latin typeface="Lucida Sans"/>
                <a:cs typeface="Lucida Sans"/>
              </a:rPr>
              <a:t> </a:t>
            </a:r>
            <a:r>
              <a:rPr sz="1800" spc="-130" dirty="0">
                <a:solidFill>
                  <a:srgbClr val="677380"/>
                </a:solidFill>
                <a:latin typeface="Lucida Sans"/>
                <a:cs typeface="Lucida Sans"/>
              </a:rPr>
              <a:t>‘number’</a:t>
            </a:r>
            <a:endParaRPr sz="1800" dirty="0">
              <a:latin typeface="Lucida Sans"/>
              <a:cs typeface="Lucida Sans"/>
            </a:endParaRPr>
          </a:p>
          <a:p>
            <a:pPr marL="12700">
              <a:lnSpc>
                <a:spcPct val="100000"/>
              </a:lnSpc>
              <a:spcBef>
                <a:spcPts val="15"/>
              </a:spcBef>
              <a:tabLst>
                <a:tab pos="354965" algn="l"/>
              </a:tabLst>
            </a:pPr>
            <a:r>
              <a:rPr sz="1800" dirty="0">
                <a:solidFill>
                  <a:srgbClr val="677380"/>
                </a:solidFill>
                <a:latin typeface="MS PGothic"/>
                <a:cs typeface="MS PGothic"/>
              </a:rPr>
              <a:t>▷	</a:t>
            </a:r>
            <a:r>
              <a:rPr sz="1800" spc="-95" dirty="0">
                <a:solidFill>
                  <a:srgbClr val="677380"/>
                </a:solidFill>
                <a:latin typeface="Lucida Sans"/>
                <a:cs typeface="Lucida Sans"/>
              </a:rPr>
              <a:t>boolean</a:t>
            </a:r>
            <a:r>
              <a:rPr sz="1800" spc="-229" dirty="0">
                <a:solidFill>
                  <a:srgbClr val="677380"/>
                </a:solidFill>
                <a:latin typeface="Lucida Sans"/>
                <a:cs typeface="Lucida Sans"/>
              </a:rPr>
              <a:t> </a:t>
            </a:r>
            <a:r>
              <a:rPr sz="1800" spc="30" dirty="0">
                <a:solidFill>
                  <a:srgbClr val="677380"/>
                </a:solidFill>
                <a:latin typeface="Lucida Sans"/>
                <a:cs typeface="Lucida Sans"/>
              </a:rPr>
              <a:t>-</a:t>
            </a:r>
            <a:r>
              <a:rPr sz="1800" spc="-229" dirty="0">
                <a:solidFill>
                  <a:srgbClr val="677380"/>
                </a:solidFill>
                <a:latin typeface="Lucida Sans"/>
                <a:cs typeface="Lucida Sans"/>
              </a:rPr>
              <a:t> </a:t>
            </a:r>
            <a:r>
              <a:rPr sz="1800" spc="-80" dirty="0">
                <a:solidFill>
                  <a:srgbClr val="677380"/>
                </a:solidFill>
                <a:latin typeface="Lucida Sans"/>
                <a:cs typeface="Lucida Sans"/>
              </a:rPr>
              <a:t>true/false</a:t>
            </a:r>
            <a:r>
              <a:rPr sz="1800" spc="-229" dirty="0">
                <a:solidFill>
                  <a:srgbClr val="677380"/>
                </a:solidFill>
                <a:latin typeface="Lucida Sans"/>
                <a:cs typeface="Lucida Sans"/>
              </a:rPr>
              <a:t> </a:t>
            </a:r>
            <a:r>
              <a:rPr sz="1800" spc="-70" dirty="0">
                <a:solidFill>
                  <a:srgbClr val="677380"/>
                </a:solidFill>
                <a:latin typeface="Lucida Sans"/>
                <a:cs typeface="Lucida Sans"/>
              </a:rPr>
              <a:t>value</a:t>
            </a:r>
            <a:endParaRPr sz="1800" dirty="0">
              <a:latin typeface="Lucida Sans"/>
              <a:cs typeface="Lucida Sans"/>
            </a:endParaRPr>
          </a:p>
          <a:p>
            <a:pPr marL="12700">
              <a:lnSpc>
                <a:spcPct val="100000"/>
              </a:lnSpc>
              <a:spcBef>
                <a:spcPts val="15"/>
              </a:spcBef>
              <a:tabLst>
                <a:tab pos="354965" algn="l"/>
              </a:tabLst>
            </a:pPr>
            <a:r>
              <a:rPr sz="1800" dirty="0">
                <a:solidFill>
                  <a:srgbClr val="677380"/>
                </a:solidFill>
                <a:latin typeface="MS PGothic"/>
                <a:cs typeface="MS PGothic"/>
              </a:rPr>
              <a:t>▷	</a:t>
            </a:r>
            <a:r>
              <a:rPr sz="1800" spc="-90" dirty="0">
                <a:solidFill>
                  <a:srgbClr val="677380"/>
                </a:solidFill>
                <a:latin typeface="Lucida Sans"/>
                <a:cs typeface="Lucida Sans"/>
              </a:rPr>
              <a:t>string</a:t>
            </a:r>
            <a:r>
              <a:rPr sz="1800" spc="-225" dirty="0">
                <a:solidFill>
                  <a:srgbClr val="677380"/>
                </a:solidFill>
                <a:latin typeface="Lucida Sans"/>
                <a:cs typeface="Lucida Sans"/>
              </a:rPr>
              <a:t> </a:t>
            </a:r>
            <a:r>
              <a:rPr sz="1800" spc="30" dirty="0">
                <a:solidFill>
                  <a:srgbClr val="677380"/>
                </a:solidFill>
                <a:latin typeface="Lucida Sans"/>
                <a:cs typeface="Lucida Sans"/>
              </a:rPr>
              <a:t>-</a:t>
            </a:r>
            <a:r>
              <a:rPr sz="1800" spc="-225" dirty="0">
                <a:solidFill>
                  <a:srgbClr val="677380"/>
                </a:solidFill>
                <a:latin typeface="Lucida Sans"/>
                <a:cs typeface="Lucida Sans"/>
              </a:rPr>
              <a:t> </a:t>
            </a:r>
            <a:r>
              <a:rPr sz="1800" spc="-90" dirty="0">
                <a:solidFill>
                  <a:srgbClr val="677380"/>
                </a:solidFill>
                <a:latin typeface="Lucida Sans"/>
                <a:cs typeface="Lucida Sans"/>
              </a:rPr>
              <a:t>both</a:t>
            </a:r>
            <a:r>
              <a:rPr sz="1800" spc="-225" dirty="0">
                <a:solidFill>
                  <a:srgbClr val="677380"/>
                </a:solidFill>
                <a:latin typeface="Lucida Sans"/>
                <a:cs typeface="Lucida Sans"/>
              </a:rPr>
              <a:t> </a:t>
            </a:r>
            <a:r>
              <a:rPr sz="1800" spc="-114" dirty="0">
                <a:solidFill>
                  <a:srgbClr val="677380"/>
                </a:solidFill>
                <a:latin typeface="Lucida Sans"/>
                <a:cs typeface="Lucida Sans"/>
              </a:rPr>
              <a:t>single/double</a:t>
            </a:r>
            <a:r>
              <a:rPr sz="1800" spc="-225" dirty="0">
                <a:solidFill>
                  <a:srgbClr val="677380"/>
                </a:solidFill>
                <a:latin typeface="Lucida Sans"/>
                <a:cs typeface="Lucida Sans"/>
              </a:rPr>
              <a:t> </a:t>
            </a:r>
            <a:r>
              <a:rPr sz="1800" spc="-85" dirty="0">
                <a:solidFill>
                  <a:srgbClr val="677380"/>
                </a:solidFill>
                <a:latin typeface="Lucida Sans"/>
                <a:cs typeface="Lucida Sans"/>
              </a:rPr>
              <a:t>quote</a:t>
            </a:r>
            <a:r>
              <a:rPr sz="1800" spc="-225" dirty="0">
                <a:solidFill>
                  <a:srgbClr val="677380"/>
                </a:solidFill>
                <a:latin typeface="Lucida Sans"/>
                <a:cs typeface="Lucida Sans"/>
              </a:rPr>
              <a:t> </a:t>
            </a:r>
            <a:r>
              <a:rPr sz="1800" spc="-95" dirty="0">
                <a:solidFill>
                  <a:srgbClr val="677380"/>
                </a:solidFill>
                <a:latin typeface="Lucida Sans"/>
                <a:cs typeface="Lucida Sans"/>
              </a:rPr>
              <a:t>can</a:t>
            </a:r>
            <a:r>
              <a:rPr sz="1800" spc="-225" dirty="0">
                <a:solidFill>
                  <a:srgbClr val="677380"/>
                </a:solidFill>
                <a:latin typeface="Lucida Sans"/>
                <a:cs typeface="Lucida Sans"/>
              </a:rPr>
              <a:t> </a:t>
            </a:r>
            <a:r>
              <a:rPr sz="1800" spc="-95" dirty="0">
                <a:solidFill>
                  <a:srgbClr val="677380"/>
                </a:solidFill>
                <a:latin typeface="Lucida Sans"/>
                <a:cs typeface="Lucida Sans"/>
              </a:rPr>
              <a:t>be</a:t>
            </a:r>
            <a:r>
              <a:rPr sz="1800" spc="-225" dirty="0">
                <a:solidFill>
                  <a:srgbClr val="677380"/>
                </a:solidFill>
                <a:latin typeface="Lucida Sans"/>
                <a:cs typeface="Lucida Sans"/>
              </a:rPr>
              <a:t> </a:t>
            </a:r>
            <a:r>
              <a:rPr sz="1800" spc="-110" dirty="0">
                <a:solidFill>
                  <a:srgbClr val="677380"/>
                </a:solidFill>
                <a:latin typeface="Lucida Sans"/>
                <a:cs typeface="Lucida Sans"/>
              </a:rPr>
              <a:t>used</a:t>
            </a:r>
            <a:endParaRPr sz="1800" dirty="0">
              <a:latin typeface="Lucida Sans"/>
              <a:cs typeface="Lucida Sans"/>
            </a:endParaRPr>
          </a:p>
          <a:p>
            <a:pPr marL="12700">
              <a:lnSpc>
                <a:spcPct val="100000"/>
              </a:lnSpc>
              <a:spcBef>
                <a:spcPts val="15"/>
              </a:spcBef>
              <a:tabLst>
                <a:tab pos="354965" algn="l"/>
              </a:tabLst>
            </a:pPr>
            <a:r>
              <a:rPr sz="1800" dirty="0">
                <a:solidFill>
                  <a:srgbClr val="677380"/>
                </a:solidFill>
                <a:latin typeface="MS PGothic"/>
                <a:cs typeface="MS PGothic"/>
              </a:rPr>
              <a:t>▷	</a:t>
            </a:r>
            <a:r>
              <a:rPr sz="1800" spc="-40" dirty="0">
                <a:solidFill>
                  <a:srgbClr val="677380"/>
                </a:solidFill>
                <a:latin typeface="Lucida Sans"/>
                <a:cs typeface="Lucida Sans"/>
              </a:rPr>
              <a:t>No</a:t>
            </a:r>
            <a:r>
              <a:rPr sz="1800" spc="-229" dirty="0">
                <a:solidFill>
                  <a:srgbClr val="677380"/>
                </a:solidFill>
                <a:latin typeface="Lucida Sans"/>
                <a:cs typeface="Lucida Sans"/>
              </a:rPr>
              <a:t> </a:t>
            </a:r>
            <a:r>
              <a:rPr sz="1800" spc="-75" dirty="0">
                <a:solidFill>
                  <a:srgbClr val="677380"/>
                </a:solidFill>
                <a:latin typeface="Lucida Sans"/>
                <a:cs typeface="Lucida Sans"/>
              </a:rPr>
              <a:t>separate</a:t>
            </a:r>
            <a:r>
              <a:rPr sz="1800" spc="-229" dirty="0">
                <a:solidFill>
                  <a:srgbClr val="677380"/>
                </a:solidFill>
                <a:latin typeface="Lucida Sans"/>
                <a:cs typeface="Lucida Sans"/>
              </a:rPr>
              <a:t> </a:t>
            </a:r>
            <a:r>
              <a:rPr sz="1800" spc="-75" dirty="0">
                <a:solidFill>
                  <a:srgbClr val="677380"/>
                </a:solidFill>
                <a:latin typeface="Lucida Sans"/>
                <a:cs typeface="Lucida Sans"/>
              </a:rPr>
              <a:t>char</a:t>
            </a:r>
            <a:r>
              <a:rPr sz="1800" spc="-229" dirty="0">
                <a:solidFill>
                  <a:srgbClr val="677380"/>
                </a:solidFill>
                <a:latin typeface="Lucida Sans"/>
                <a:cs typeface="Lucida Sans"/>
              </a:rPr>
              <a:t> </a:t>
            </a:r>
            <a:r>
              <a:rPr sz="1800" spc="-55" dirty="0">
                <a:solidFill>
                  <a:srgbClr val="677380"/>
                </a:solidFill>
                <a:latin typeface="Lucida Sans"/>
                <a:cs typeface="Lucida Sans"/>
              </a:rPr>
              <a:t>type</a:t>
            </a:r>
            <a:endParaRPr sz="1800" dirty="0">
              <a:latin typeface="Lucida Sans"/>
              <a:cs typeface="Lucida Sans"/>
            </a:endParaRPr>
          </a:p>
          <a:p>
            <a:pPr marL="12700">
              <a:lnSpc>
                <a:spcPct val="100000"/>
              </a:lnSpc>
              <a:spcBef>
                <a:spcPts val="15"/>
              </a:spcBef>
              <a:tabLst>
                <a:tab pos="354965" algn="l"/>
              </a:tabLst>
            </a:pPr>
            <a:r>
              <a:rPr sz="1800" dirty="0">
                <a:solidFill>
                  <a:srgbClr val="677380"/>
                </a:solidFill>
                <a:latin typeface="MS PGothic"/>
                <a:cs typeface="MS PGothic"/>
              </a:rPr>
              <a:t>▷	</a:t>
            </a:r>
            <a:r>
              <a:rPr sz="1800" spc="-80" dirty="0">
                <a:solidFill>
                  <a:srgbClr val="677380"/>
                </a:solidFill>
                <a:latin typeface="Lucida Sans"/>
                <a:cs typeface="Lucida Sans"/>
              </a:rPr>
              <a:t>void</a:t>
            </a:r>
            <a:r>
              <a:rPr sz="1800" spc="-225" dirty="0">
                <a:solidFill>
                  <a:srgbClr val="677380"/>
                </a:solidFill>
                <a:latin typeface="Lucida Sans"/>
                <a:cs typeface="Lucida Sans"/>
              </a:rPr>
              <a:t> </a:t>
            </a:r>
            <a:r>
              <a:rPr sz="1800" spc="30" dirty="0">
                <a:solidFill>
                  <a:srgbClr val="677380"/>
                </a:solidFill>
                <a:latin typeface="Lucida Sans"/>
                <a:cs typeface="Lucida Sans"/>
              </a:rPr>
              <a:t>-</a:t>
            </a:r>
            <a:r>
              <a:rPr sz="1800" spc="-225" dirty="0">
                <a:solidFill>
                  <a:srgbClr val="677380"/>
                </a:solidFill>
                <a:latin typeface="Lucida Sans"/>
                <a:cs typeface="Lucida Sans"/>
              </a:rPr>
              <a:t> </a:t>
            </a:r>
            <a:r>
              <a:rPr sz="1800" spc="-100" dirty="0">
                <a:solidFill>
                  <a:srgbClr val="677380"/>
                </a:solidFill>
                <a:latin typeface="Lucida Sans"/>
                <a:cs typeface="Lucida Sans"/>
              </a:rPr>
              <a:t>is</a:t>
            </a:r>
            <a:r>
              <a:rPr sz="1800" spc="-225" dirty="0">
                <a:solidFill>
                  <a:srgbClr val="677380"/>
                </a:solidFill>
                <a:latin typeface="Lucida Sans"/>
                <a:cs typeface="Lucida Sans"/>
              </a:rPr>
              <a:t> </a:t>
            </a:r>
            <a:r>
              <a:rPr sz="1800" spc="-110" dirty="0">
                <a:solidFill>
                  <a:srgbClr val="677380"/>
                </a:solidFill>
                <a:latin typeface="Lucida Sans"/>
                <a:cs typeface="Lucida Sans"/>
              </a:rPr>
              <a:t>used</a:t>
            </a:r>
            <a:r>
              <a:rPr sz="1800" spc="-225" dirty="0">
                <a:solidFill>
                  <a:srgbClr val="677380"/>
                </a:solidFill>
                <a:latin typeface="Lucida Sans"/>
                <a:cs typeface="Lucida Sans"/>
              </a:rPr>
              <a:t> </a:t>
            </a:r>
            <a:r>
              <a:rPr sz="1800" spc="-90" dirty="0">
                <a:solidFill>
                  <a:srgbClr val="677380"/>
                </a:solidFill>
                <a:latin typeface="Lucida Sans"/>
                <a:cs typeface="Lucida Sans"/>
              </a:rPr>
              <a:t>in</a:t>
            </a:r>
            <a:r>
              <a:rPr sz="1800" spc="-225" dirty="0">
                <a:solidFill>
                  <a:srgbClr val="677380"/>
                </a:solidFill>
                <a:latin typeface="Lucida Sans"/>
                <a:cs typeface="Lucida Sans"/>
              </a:rPr>
              <a:t> </a:t>
            </a:r>
            <a:r>
              <a:rPr sz="1800" spc="-85" dirty="0">
                <a:solidFill>
                  <a:srgbClr val="677380"/>
                </a:solidFill>
                <a:latin typeface="Lucida Sans"/>
                <a:cs typeface="Lucida Sans"/>
              </a:rPr>
              <a:t>function</a:t>
            </a:r>
            <a:r>
              <a:rPr sz="1800" spc="-225" dirty="0">
                <a:solidFill>
                  <a:srgbClr val="677380"/>
                </a:solidFill>
                <a:latin typeface="Lucida Sans"/>
                <a:cs typeface="Lucida Sans"/>
              </a:rPr>
              <a:t> </a:t>
            </a:r>
            <a:r>
              <a:rPr sz="1800" spc="-55" dirty="0">
                <a:solidFill>
                  <a:srgbClr val="677380"/>
                </a:solidFill>
                <a:latin typeface="Lucida Sans"/>
                <a:cs typeface="Lucida Sans"/>
              </a:rPr>
              <a:t>type</a:t>
            </a:r>
            <a:r>
              <a:rPr sz="1800" spc="-225" dirty="0">
                <a:solidFill>
                  <a:srgbClr val="677380"/>
                </a:solidFill>
                <a:latin typeface="Lucida Sans"/>
                <a:cs typeface="Lucida Sans"/>
              </a:rPr>
              <a:t> </a:t>
            </a:r>
            <a:r>
              <a:rPr sz="1800" spc="-80" dirty="0">
                <a:solidFill>
                  <a:srgbClr val="677380"/>
                </a:solidFill>
                <a:latin typeface="Lucida Sans"/>
                <a:cs typeface="Lucida Sans"/>
              </a:rPr>
              <a:t>returning</a:t>
            </a:r>
            <a:r>
              <a:rPr sz="1800" spc="-225" dirty="0">
                <a:solidFill>
                  <a:srgbClr val="677380"/>
                </a:solidFill>
                <a:latin typeface="Lucida Sans"/>
                <a:cs typeface="Lucida Sans"/>
              </a:rPr>
              <a:t> </a:t>
            </a:r>
            <a:r>
              <a:rPr sz="1800" spc="-105" dirty="0">
                <a:solidFill>
                  <a:srgbClr val="677380"/>
                </a:solidFill>
                <a:latin typeface="Lucida Sans"/>
                <a:cs typeface="Lucida Sans"/>
              </a:rPr>
              <a:t>nothing</a:t>
            </a:r>
            <a:endParaRPr sz="1800" dirty="0">
              <a:latin typeface="Lucida Sans"/>
              <a:cs typeface="Lucida Sans"/>
            </a:endParaRPr>
          </a:p>
          <a:p>
            <a:pPr marL="12700">
              <a:lnSpc>
                <a:spcPct val="100000"/>
              </a:lnSpc>
              <a:spcBef>
                <a:spcPts val="15"/>
              </a:spcBef>
              <a:tabLst>
                <a:tab pos="354965" algn="l"/>
              </a:tabLst>
            </a:pPr>
            <a:r>
              <a:rPr sz="1800" dirty="0">
                <a:solidFill>
                  <a:srgbClr val="677380"/>
                </a:solidFill>
                <a:latin typeface="MS PGothic"/>
                <a:cs typeface="MS PGothic"/>
              </a:rPr>
              <a:t>▷	</a:t>
            </a:r>
            <a:r>
              <a:rPr sz="1800" spc="-90" dirty="0">
                <a:solidFill>
                  <a:srgbClr val="677380"/>
                </a:solidFill>
                <a:latin typeface="Lucida Sans"/>
                <a:cs typeface="Lucida Sans"/>
              </a:rPr>
              <a:t>null</a:t>
            </a:r>
            <a:r>
              <a:rPr sz="1800" spc="-229" dirty="0">
                <a:solidFill>
                  <a:srgbClr val="677380"/>
                </a:solidFill>
                <a:latin typeface="Lucida Sans"/>
                <a:cs typeface="Lucida Sans"/>
              </a:rPr>
              <a:t> </a:t>
            </a:r>
            <a:r>
              <a:rPr sz="1800" spc="-110" dirty="0">
                <a:solidFill>
                  <a:srgbClr val="677380"/>
                </a:solidFill>
                <a:latin typeface="Lucida Sans"/>
                <a:cs typeface="Lucida Sans"/>
              </a:rPr>
              <a:t>and</a:t>
            </a:r>
            <a:r>
              <a:rPr sz="1800" spc="-229" dirty="0">
                <a:solidFill>
                  <a:srgbClr val="677380"/>
                </a:solidFill>
                <a:latin typeface="Lucida Sans"/>
                <a:cs typeface="Lucida Sans"/>
              </a:rPr>
              <a:t> </a:t>
            </a:r>
            <a:r>
              <a:rPr sz="1800" spc="-95" dirty="0">
                <a:solidFill>
                  <a:srgbClr val="677380"/>
                </a:solidFill>
                <a:latin typeface="Lucida Sans"/>
                <a:cs typeface="Lucida Sans"/>
              </a:rPr>
              <a:t>undefined</a:t>
            </a:r>
            <a:r>
              <a:rPr sz="1800" spc="-229" dirty="0">
                <a:solidFill>
                  <a:srgbClr val="677380"/>
                </a:solidFill>
                <a:latin typeface="Lucida Sans"/>
                <a:cs typeface="Lucida Sans"/>
              </a:rPr>
              <a:t> </a:t>
            </a:r>
            <a:r>
              <a:rPr sz="1800" spc="30" dirty="0">
                <a:solidFill>
                  <a:srgbClr val="677380"/>
                </a:solidFill>
                <a:latin typeface="Lucida Sans"/>
                <a:cs typeface="Lucida Sans"/>
              </a:rPr>
              <a:t>-</a:t>
            </a:r>
            <a:r>
              <a:rPr sz="1800" spc="-229" dirty="0">
                <a:solidFill>
                  <a:srgbClr val="677380"/>
                </a:solidFill>
                <a:latin typeface="Lucida Sans"/>
                <a:cs typeface="Lucida Sans"/>
              </a:rPr>
              <a:t> </a:t>
            </a:r>
            <a:r>
              <a:rPr sz="1800" spc="-90" dirty="0">
                <a:solidFill>
                  <a:srgbClr val="677380"/>
                </a:solidFill>
                <a:latin typeface="Lucida Sans"/>
                <a:cs typeface="Lucida Sans"/>
              </a:rPr>
              <a:t>functions</a:t>
            </a:r>
            <a:r>
              <a:rPr sz="1800" spc="-229" dirty="0">
                <a:solidFill>
                  <a:srgbClr val="677380"/>
                </a:solidFill>
                <a:latin typeface="Lucida Sans"/>
                <a:cs typeface="Lucida Sans"/>
              </a:rPr>
              <a:t> </a:t>
            </a:r>
            <a:r>
              <a:rPr sz="1800" spc="-110" dirty="0">
                <a:solidFill>
                  <a:srgbClr val="677380"/>
                </a:solidFill>
                <a:latin typeface="Lucida Sans"/>
                <a:cs typeface="Lucida Sans"/>
              </a:rPr>
              <a:t>as</a:t>
            </a:r>
            <a:r>
              <a:rPr sz="1800" spc="-229" dirty="0">
                <a:solidFill>
                  <a:srgbClr val="677380"/>
                </a:solidFill>
                <a:latin typeface="Lucida Sans"/>
                <a:cs typeface="Lucida Sans"/>
              </a:rPr>
              <a:t> </a:t>
            </a:r>
            <a:r>
              <a:rPr sz="1800" spc="-105" dirty="0">
                <a:solidFill>
                  <a:srgbClr val="677380"/>
                </a:solidFill>
                <a:latin typeface="Lucida Sans"/>
                <a:cs typeface="Lucida Sans"/>
              </a:rPr>
              <a:t>usual</a:t>
            </a:r>
            <a:endParaRPr sz="1800" dirty="0">
              <a:latin typeface="Lucida Sans"/>
              <a:cs typeface="Lucida Sans"/>
            </a:endParaRPr>
          </a:p>
        </p:txBody>
      </p:sp>
      <p:sp>
        <p:nvSpPr>
          <p:cNvPr id="42" name="object 3">
            <a:extLst>
              <a:ext uri="{FF2B5EF4-FFF2-40B4-BE49-F238E27FC236}">
                <a16:creationId xmlns:a16="http://schemas.microsoft.com/office/drawing/2014/main" id="{2352E760-3777-4BD1-8E64-FC19F11A6696}"/>
              </a:ext>
            </a:extLst>
          </p:cNvPr>
          <p:cNvSpPr txBox="1">
            <a:spLocks noGrp="1"/>
          </p:cNvSpPr>
          <p:nvPr/>
        </p:nvSpPr>
        <p:spPr>
          <a:xfrm>
            <a:off x="179146" y="1022553"/>
            <a:ext cx="1854835" cy="351378"/>
          </a:xfrm>
          <a:prstGeom prst="rect">
            <a:avLst/>
          </a:prstGeom>
        </p:spPr>
        <p:txBody>
          <a:bodyPr vert="horz" wrap="square" lIns="0" tIns="12700" rIns="0" bIns="0" rtlCol="0">
            <a:spAutoFit/>
          </a:bodyPr>
          <a:lstStyle>
            <a:lvl1pPr>
              <a:defRPr sz="2400" b="0" i="0">
                <a:solidFill>
                  <a:srgbClr val="677380"/>
                </a:solidFill>
                <a:latin typeface="Lucida Sans"/>
                <a:ea typeface="+mj-ea"/>
                <a:cs typeface="Lucida Sans"/>
              </a:defRPr>
            </a:lvl1pPr>
          </a:lstStyle>
          <a:p>
            <a:pPr marL="12700">
              <a:lnSpc>
                <a:spcPct val="100000"/>
              </a:lnSpc>
              <a:spcBef>
                <a:spcPts val="100"/>
              </a:spcBef>
            </a:pPr>
            <a:r>
              <a:rPr sz="2200" spc="-25" dirty="0">
                <a:solidFill>
                  <a:srgbClr val="97ABBB"/>
                </a:solidFill>
                <a:latin typeface="Trebuchet MS"/>
                <a:cs typeface="Trebuchet MS"/>
              </a:rPr>
              <a:t>Primitive</a:t>
            </a:r>
            <a:endParaRPr sz="2200" dirty="0">
              <a:latin typeface="Trebuchet MS"/>
              <a:cs typeface="Trebuchet MS"/>
            </a:endParaRPr>
          </a:p>
        </p:txBody>
      </p:sp>
    </p:spTree>
    <p:extLst>
      <p:ext uri="{BB962C8B-B14F-4D97-AF65-F5344CB8AC3E}">
        <p14:creationId xmlns:p14="http://schemas.microsoft.com/office/powerpoint/2010/main" val="24968488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683" y="424801"/>
            <a:ext cx="8536634" cy="5701362"/>
          </a:xfrm>
          <a:prstGeom prst="rect">
            <a:avLst/>
          </a:prstGeom>
        </p:spPr>
      </p:pic>
    </p:spTree>
    <p:extLst>
      <p:ext uri="{BB962C8B-B14F-4D97-AF65-F5344CB8AC3E}">
        <p14:creationId xmlns:p14="http://schemas.microsoft.com/office/powerpoint/2010/main" val="507986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2A50A-4099-4F5D-BFAC-4D9DD7A59BB3}"/>
              </a:ext>
            </a:extLst>
          </p:cNvPr>
          <p:cNvSpPr>
            <a:spLocks noGrp="1"/>
          </p:cNvSpPr>
          <p:nvPr>
            <p:ph idx="1"/>
          </p:nvPr>
        </p:nvSpPr>
        <p:spPr>
          <a:xfrm>
            <a:off x="457200" y="274250"/>
            <a:ext cx="8229600" cy="4978559"/>
          </a:xfrm>
        </p:spPr>
        <p:txBody>
          <a:bodyPr>
            <a:normAutofit/>
          </a:bodyPr>
          <a:lstStyle/>
          <a:p>
            <a:r>
              <a:rPr lang="en-IN" sz="1600" b="1" dirty="0"/>
              <a:t>Step 4: Share data from child to parent component.</a:t>
            </a:r>
          </a:p>
          <a:p>
            <a:pPr lvl="1"/>
            <a:r>
              <a:rPr lang="en-IN" sz="1600" dirty="0"/>
              <a:t>Edit the child component. </a:t>
            </a:r>
            <a:r>
              <a:rPr lang="en-IN" sz="1600" dirty="0" err="1"/>
              <a:t>ts</a:t>
            </a:r>
            <a:br>
              <a:rPr lang="en-IN" sz="1600" dirty="0"/>
            </a:br>
            <a:endParaRPr lang="en-IN" sz="1600" dirty="0"/>
          </a:p>
          <a:p>
            <a:pPr lvl="1"/>
            <a:endParaRPr lang="en-IN" sz="1600" dirty="0"/>
          </a:p>
          <a:p>
            <a:pPr lvl="1"/>
            <a:endParaRPr lang="en-IN" sz="1600" dirty="0"/>
          </a:p>
          <a:p>
            <a:pPr lvl="1"/>
            <a:endParaRPr lang="en-IN" sz="1600" dirty="0"/>
          </a:p>
          <a:p>
            <a:pPr lvl="1"/>
            <a:endParaRPr lang="en-IN" sz="1600" dirty="0"/>
          </a:p>
          <a:p>
            <a:pPr lvl="1"/>
            <a:endParaRPr lang="en-IN" sz="1600" dirty="0"/>
          </a:p>
          <a:p>
            <a:pPr lvl="1"/>
            <a:endParaRPr lang="en-IN" sz="1600" dirty="0"/>
          </a:p>
          <a:p>
            <a:pPr lvl="1"/>
            <a:endParaRPr lang="en-IN" sz="1600" dirty="0"/>
          </a:p>
          <a:p>
            <a:pPr lvl="1"/>
            <a:endParaRPr lang="en-IN" sz="1600" dirty="0"/>
          </a:p>
          <a:p>
            <a:pPr lvl="1"/>
            <a:r>
              <a:rPr lang="en-IN" sz="1600" dirty="0"/>
              <a:t>Edit the </a:t>
            </a:r>
            <a:r>
              <a:rPr lang="en-IN" sz="1600" dirty="0" err="1"/>
              <a:t>parent.component</a:t>
            </a:r>
            <a:r>
              <a:rPr lang="en-IN" sz="1600" dirty="0"/>
              <a:t>. </a:t>
            </a:r>
            <a:r>
              <a:rPr lang="en-IN" sz="1600" dirty="0" err="1"/>
              <a:t>Ts</a:t>
            </a:r>
            <a:r>
              <a:rPr lang="en-IN" sz="1600" dirty="0"/>
              <a:t> and html</a:t>
            </a:r>
          </a:p>
        </p:txBody>
      </p:sp>
      <p:sp>
        <p:nvSpPr>
          <p:cNvPr id="7" name="Rectangle 2">
            <a:extLst>
              <a:ext uri="{FF2B5EF4-FFF2-40B4-BE49-F238E27FC236}">
                <a16:creationId xmlns:a16="http://schemas.microsoft.com/office/drawing/2014/main" id="{9512D1E9-B454-42C5-B3FB-3E8CDEB78BB3}"/>
              </a:ext>
            </a:extLst>
          </p:cNvPr>
          <p:cNvSpPr>
            <a:spLocks noChangeArrowheads="1"/>
          </p:cNvSpPr>
          <p:nvPr/>
        </p:nvSpPr>
        <p:spPr bwMode="auto">
          <a:xfrm>
            <a:off x="3779912" y="618910"/>
            <a:ext cx="3528392" cy="27084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&lt;button (click)="</a:t>
            </a:r>
            <a:r>
              <a:rPr kumimoji="0" lang="en-US" altLang="en-US" sz="1000" b="0" i="0" u="none" strike="noStrike" cap="none" normalizeH="0" baseline="0" dirty="0" err="1">
                <a:ln>
                  <a:noFill/>
                </a:ln>
                <a:solidFill>
                  <a:srgbClr val="000000"/>
                </a:solidFill>
                <a:effectLst/>
                <a:latin typeface="Arial Unicode MS"/>
              </a:rPr>
              <a:t>shareData</a:t>
            </a:r>
            <a:r>
              <a:rPr kumimoji="0" lang="en-US" altLang="en-US" sz="1000" b="0" i="0" u="none" strike="noStrike" cap="none" normalizeH="0" baseline="0" dirty="0">
                <a:ln>
                  <a:noFill/>
                </a:ln>
                <a:solidFill>
                  <a:srgbClr val="000000"/>
                </a:solidFill>
                <a:effectLst/>
                <a:latin typeface="Arial Unicode MS"/>
              </a:rPr>
              <a:t>()"&gt;Share data to parent&lt;/button&gt;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19A5FFB6-15A0-4CF1-801B-77DDF4D643CD}"/>
              </a:ext>
            </a:extLst>
          </p:cNvPr>
          <p:cNvSpPr/>
          <p:nvPr/>
        </p:nvSpPr>
        <p:spPr>
          <a:xfrm>
            <a:off x="1230791" y="1051975"/>
            <a:ext cx="6408712" cy="270843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N" sz="1400" dirty="0">
                <a:latin typeface="Consolas" panose="020B0609020204030204" pitchFamily="49" charset="0"/>
              </a:rPr>
              <a:t>export class </a:t>
            </a:r>
            <a:r>
              <a:rPr lang="en-IN" sz="1400" dirty="0" err="1">
                <a:latin typeface="Consolas" panose="020B0609020204030204" pitchFamily="49" charset="0"/>
              </a:rPr>
              <a:t>ChildComponent</a:t>
            </a:r>
            <a:r>
              <a:rPr lang="en-IN" sz="1400" dirty="0">
                <a:latin typeface="Consolas" panose="020B0609020204030204" pitchFamily="49" charset="0"/>
              </a:rPr>
              <a:t> {</a:t>
            </a:r>
          </a:p>
          <a:p>
            <a:r>
              <a:rPr lang="en-IN" sz="1400" dirty="0">
                <a:latin typeface="Consolas" panose="020B0609020204030204" pitchFamily="49" charset="0"/>
              </a:rPr>
              <a:t>@Input() name: string;</a:t>
            </a:r>
          </a:p>
          <a:p>
            <a:r>
              <a:rPr lang="en-IN" sz="1400" dirty="0">
                <a:latin typeface="Consolas" panose="020B0609020204030204" pitchFamily="49" charset="0"/>
              </a:rPr>
              <a:t>@Output() </a:t>
            </a:r>
            <a:r>
              <a:rPr lang="en-IN" sz="1400" dirty="0" err="1">
                <a:latin typeface="Consolas" panose="020B0609020204030204" pitchFamily="49" charset="0"/>
              </a:rPr>
              <a:t>shareDataToParent</a:t>
            </a:r>
            <a:r>
              <a:rPr lang="en-IN" sz="1400" dirty="0">
                <a:latin typeface="Consolas" panose="020B0609020204030204" pitchFamily="49" charset="0"/>
              </a:rPr>
              <a:t> = new </a:t>
            </a:r>
            <a:r>
              <a:rPr lang="en-IN" sz="1400" dirty="0" err="1">
                <a:latin typeface="Consolas" panose="020B0609020204030204" pitchFamily="49" charset="0"/>
              </a:rPr>
              <a:t>EventEmitter</a:t>
            </a:r>
            <a:r>
              <a:rPr lang="en-IN" sz="1400" dirty="0">
                <a:latin typeface="Consolas" panose="020B0609020204030204" pitchFamily="49" charset="0"/>
              </a:rPr>
              <a:t>();</a:t>
            </a:r>
          </a:p>
          <a:p>
            <a:r>
              <a:rPr lang="en-IN" sz="1400" dirty="0">
                <a:latin typeface="Consolas" panose="020B0609020204030204" pitchFamily="49" charset="0"/>
              </a:rPr>
              <a:t>title : string;</a:t>
            </a:r>
          </a:p>
          <a:p>
            <a:pPr lvl="1"/>
            <a:r>
              <a:rPr lang="en-IN" sz="1400" dirty="0">
                <a:latin typeface="Consolas" panose="020B0609020204030204" pitchFamily="49" charset="0"/>
              </a:rPr>
              <a:t>constructor(){</a:t>
            </a:r>
          </a:p>
          <a:p>
            <a:pPr lvl="1"/>
            <a:r>
              <a:rPr lang="en-IN" sz="1400" dirty="0" err="1">
                <a:latin typeface="Consolas" panose="020B0609020204030204" pitchFamily="49" charset="0"/>
              </a:rPr>
              <a:t>this.title</a:t>
            </a:r>
            <a:r>
              <a:rPr lang="en-IN" sz="1400" dirty="0">
                <a:latin typeface="Consolas" panose="020B0609020204030204" pitchFamily="49" charset="0"/>
              </a:rPr>
              <a:t> = 'Sharing from child to parent';</a:t>
            </a:r>
          </a:p>
          <a:p>
            <a:pPr lvl="1"/>
            <a:r>
              <a:rPr lang="en-IN" sz="1400" dirty="0">
                <a:latin typeface="Consolas" panose="020B0609020204030204" pitchFamily="49" charset="0"/>
              </a:rPr>
              <a:t>}</a:t>
            </a:r>
          </a:p>
          <a:p>
            <a:pPr lvl="1"/>
            <a:r>
              <a:rPr lang="en-IN" sz="1400" dirty="0" err="1">
                <a:latin typeface="Consolas" panose="020B0609020204030204" pitchFamily="49" charset="0"/>
              </a:rPr>
              <a:t>shareData</a:t>
            </a:r>
            <a:r>
              <a:rPr lang="en-IN" sz="1400" dirty="0">
                <a:latin typeface="Consolas" panose="020B0609020204030204" pitchFamily="49" charset="0"/>
              </a:rPr>
              <a:t>(){</a:t>
            </a:r>
          </a:p>
          <a:p>
            <a:pPr lvl="1"/>
            <a:endParaRPr lang="en-IN" sz="1400" dirty="0">
              <a:latin typeface="Consolas" panose="020B0609020204030204" pitchFamily="49" charset="0"/>
            </a:endParaRPr>
          </a:p>
          <a:p>
            <a:pPr lvl="1"/>
            <a:r>
              <a:rPr lang="en-IN" sz="1400" dirty="0">
                <a:latin typeface="Consolas" panose="020B0609020204030204" pitchFamily="49" charset="0"/>
              </a:rPr>
              <a:t>	</a:t>
            </a:r>
            <a:r>
              <a:rPr lang="en-IN" sz="1400" dirty="0" err="1">
                <a:latin typeface="Consolas" panose="020B0609020204030204" pitchFamily="49" charset="0"/>
              </a:rPr>
              <a:t>this.shareDataToParent.emit</a:t>
            </a:r>
            <a:r>
              <a:rPr lang="en-IN" sz="1400" dirty="0">
                <a:latin typeface="Consolas" panose="020B0609020204030204" pitchFamily="49" charset="0"/>
              </a:rPr>
              <a:t>(</a:t>
            </a:r>
            <a:r>
              <a:rPr lang="en-IN" sz="1400" dirty="0" err="1">
                <a:latin typeface="Consolas" panose="020B0609020204030204" pitchFamily="49" charset="0"/>
              </a:rPr>
              <a:t>this.title</a:t>
            </a:r>
            <a:r>
              <a:rPr lang="en-IN" sz="1400" dirty="0">
                <a:latin typeface="Consolas" panose="020B0609020204030204" pitchFamily="49" charset="0"/>
              </a:rPr>
              <a:t>);</a:t>
            </a:r>
          </a:p>
          <a:p>
            <a:pPr lvl="1"/>
            <a:r>
              <a:rPr lang="en-IN" sz="1400" dirty="0">
                <a:latin typeface="Consolas" panose="020B0609020204030204" pitchFamily="49" charset="0"/>
              </a:rPr>
              <a:t>}</a:t>
            </a:r>
          </a:p>
          <a:p>
            <a:r>
              <a:rPr lang="en-IN" sz="1400" dirty="0">
                <a:latin typeface="Consolas" panose="020B0609020204030204" pitchFamily="49" charset="0"/>
              </a:rPr>
              <a:t>}</a:t>
            </a:r>
            <a:endParaRPr lang="en-IN" sz="1400" b="0" dirty="0">
              <a:effectLst/>
              <a:latin typeface="Consolas" panose="020B0609020204030204" pitchFamily="49" charset="0"/>
            </a:endParaRPr>
          </a:p>
        </p:txBody>
      </p:sp>
      <p:sp>
        <p:nvSpPr>
          <p:cNvPr id="12" name="Rectangle 11">
            <a:extLst>
              <a:ext uri="{FF2B5EF4-FFF2-40B4-BE49-F238E27FC236}">
                <a16:creationId xmlns:a16="http://schemas.microsoft.com/office/drawing/2014/main" id="{7BC07AE9-7F6E-4A76-A86F-8099AB9477BF}"/>
              </a:ext>
            </a:extLst>
          </p:cNvPr>
          <p:cNvSpPr/>
          <p:nvPr/>
        </p:nvSpPr>
        <p:spPr>
          <a:xfrm>
            <a:off x="1394479" y="5086882"/>
            <a:ext cx="5270056" cy="107842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IN" dirty="0" err="1">
                <a:solidFill>
                  <a:schemeClr val="tx1"/>
                </a:solidFill>
              </a:rPr>
              <a:t>sharedText:string</a:t>
            </a:r>
            <a:endParaRPr lang="en-IN" dirty="0">
              <a:solidFill>
                <a:schemeClr val="tx1"/>
              </a:solidFill>
            </a:endParaRPr>
          </a:p>
          <a:p>
            <a:pPr lvl="1"/>
            <a:r>
              <a:rPr lang="en-IN" dirty="0" err="1">
                <a:solidFill>
                  <a:schemeClr val="tx1"/>
                </a:solidFill>
              </a:rPr>
              <a:t>shareDataToParent</a:t>
            </a:r>
            <a:r>
              <a:rPr lang="en-IN" dirty="0">
                <a:solidFill>
                  <a:schemeClr val="tx1"/>
                </a:solidFill>
              </a:rPr>
              <a:t>(</a:t>
            </a:r>
            <a:r>
              <a:rPr lang="en-IN" dirty="0" err="1">
                <a:solidFill>
                  <a:schemeClr val="tx1"/>
                </a:solidFill>
              </a:rPr>
              <a:t>sharedText:string</a:t>
            </a:r>
            <a:r>
              <a:rPr lang="en-IN" dirty="0">
                <a:solidFill>
                  <a:schemeClr val="tx1"/>
                </a:solidFill>
              </a:rPr>
              <a:t>){</a:t>
            </a:r>
          </a:p>
          <a:p>
            <a:pPr lvl="1"/>
            <a:r>
              <a:rPr lang="en-IN" dirty="0">
                <a:solidFill>
                  <a:schemeClr val="tx1"/>
                </a:solidFill>
              </a:rPr>
              <a:t>	</a:t>
            </a:r>
            <a:r>
              <a:rPr lang="en-IN" dirty="0" err="1">
                <a:solidFill>
                  <a:schemeClr val="tx1"/>
                </a:solidFill>
              </a:rPr>
              <a:t>this.sharedText</a:t>
            </a:r>
            <a:r>
              <a:rPr lang="en-IN" dirty="0">
                <a:solidFill>
                  <a:schemeClr val="tx1"/>
                </a:solidFill>
              </a:rPr>
              <a:t>=</a:t>
            </a:r>
            <a:r>
              <a:rPr lang="en-IN" dirty="0" err="1">
                <a:solidFill>
                  <a:schemeClr val="tx1"/>
                </a:solidFill>
              </a:rPr>
              <a:t>sharedText</a:t>
            </a:r>
            <a:endParaRPr lang="en-IN" dirty="0">
              <a:solidFill>
                <a:schemeClr val="tx1"/>
              </a:solidFill>
            </a:endParaRPr>
          </a:p>
          <a:p>
            <a:pPr lvl="1"/>
            <a:r>
              <a:rPr lang="en-IN" dirty="0">
                <a:solidFill>
                  <a:schemeClr val="tx1"/>
                </a:solidFill>
              </a:rPr>
              <a:t>}</a:t>
            </a:r>
          </a:p>
        </p:txBody>
      </p:sp>
      <p:sp>
        <p:nvSpPr>
          <p:cNvPr id="15" name="Rectangle 7">
            <a:extLst>
              <a:ext uri="{FF2B5EF4-FFF2-40B4-BE49-F238E27FC236}">
                <a16:creationId xmlns:a16="http://schemas.microsoft.com/office/drawing/2014/main" id="{5D762A30-BB1F-4921-B42F-43E4A0F6E68B}"/>
              </a:ext>
            </a:extLst>
          </p:cNvPr>
          <p:cNvSpPr>
            <a:spLocks noChangeArrowheads="1"/>
          </p:cNvSpPr>
          <p:nvPr/>
        </p:nvSpPr>
        <p:spPr bwMode="auto">
          <a:xfrm>
            <a:off x="1475656" y="4168774"/>
            <a:ext cx="5184576" cy="54168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7700"/>
                </a:solidFill>
                <a:effectLst/>
                <a:latin typeface="Arial Unicode MS"/>
              </a:rPr>
              <a:t>&lt;child</a:t>
            </a:r>
            <a:r>
              <a:rPr kumimoji="0" lang="en-US" altLang="en-US" sz="1000" b="0" i="0" u="none" strike="noStrike" cap="none" normalizeH="0" baseline="0" dirty="0">
                <a:ln>
                  <a:noFill/>
                </a:ln>
                <a:solidFill>
                  <a:srgbClr val="0000CC"/>
                </a:solidFill>
                <a:effectLst/>
                <a:latin typeface="Arial Unicode MS"/>
              </a:rPr>
              <a:t>-component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0000CC"/>
                </a:solidFill>
                <a:effectLst/>
                <a:latin typeface="Arial Unicode MS"/>
              </a:rPr>
              <a:t>name=</a:t>
            </a:r>
            <a:r>
              <a:rPr kumimoji="0" lang="en-US" altLang="en-US" sz="1000" b="0" i="0" u="none" strike="noStrike" cap="none" normalizeH="0" baseline="0" dirty="0">
                <a:ln>
                  <a:noFill/>
                </a:ln>
                <a:solidFill>
                  <a:srgbClr val="000000"/>
                </a:solidFill>
                <a:effectLst/>
                <a:latin typeface="Arial Unicode MS"/>
              </a:rPr>
              <a:t>"Angular" </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err="1">
                <a:ln>
                  <a:noFill/>
                </a:ln>
                <a:solidFill>
                  <a:srgbClr val="0000CC"/>
                </a:solidFill>
                <a:effectLst/>
                <a:latin typeface="Arial Unicode MS"/>
              </a:rPr>
              <a:t>shareDataToParent</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err="1">
                <a:ln>
                  <a:noFill/>
                </a:ln>
                <a:solidFill>
                  <a:srgbClr val="0000CC"/>
                </a:solidFill>
                <a:effectLst/>
                <a:latin typeface="Arial Unicode MS"/>
              </a:rPr>
              <a:t>shareDataToParent</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a:ln>
                  <a:noFill/>
                </a:ln>
                <a:solidFill>
                  <a:srgbClr val="0000CC"/>
                </a:solidFill>
                <a:effectLst/>
                <a:latin typeface="Arial Unicode MS"/>
              </a:rPr>
              <a:t>event</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a:ln>
                  <a:noFill/>
                </a:ln>
                <a:solidFill>
                  <a:srgbClr val="007700"/>
                </a:solidFill>
                <a:effectLst/>
                <a:latin typeface="Arial Unicode MS"/>
              </a:rPr>
              <a:t>&gt;</a:t>
            </a:r>
            <a:r>
              <a:rPr kumimoji="0" lang="en-US" altLang="en-US" sz="1000" b="0" i="0" u="none" strike="noStrike" cap="none" normalizeH="0" baseline="0" dirty="0">
                <a:ln>
                  <a:noFill/>
                </a:ln>
                <a:solidFill>
                  <a:srgbClr val="000000"/>
                </a:solidFill>
                <a:effectLst/>
                <a:latin typeface="Arial Unicode MS"/>
              </a:rPr>
              <a:t> </a:t>
            </a:r>
            <a:r>
              <a:rPr kumimoji="0" lang="en-US" altLang="en-US" sz="1000" b="0" i="0" u="none" strike="noStrike" cap="none" normalizeH="0" baseline="0" dirty="0">
                <a:ln>
                  <a:noFill/>
                </a:ln>
                <a:solidFill>
                  <a:srgbClr val="FF0000"/>
                </a:solidFill>
                <a:effectLst/>
                <a:latin typeface="Arial Unicode MS"/>
              </a:rPr>
              <a:t>&lt;</a:t>
            </a:r>
            <a:r>
              <a:rPr kumimoji="0" lang="en-US" altLang="en-US" sz="1000" b="0" i="0" u="none" strike="noStrike" cap="none" normalizeH="0" baseline="0" dirty="0">
                <a:ln>
                  <a:noFill/>
                </a:ln>
                <a:solidFill>
                  <a:srgbClr val="000000"/>
                </a:solidFill>
                <a:effectLst/>
                <a:latin typeface="Arial Unicode MS"/>
              </a:rPr>
              <a:t>/child-component&gt;</a:t>
            </a:r>
            <a:r>
              <a:rPr kumimoji="0" lang="en-US" altLang="en-US" sz="600" b="0" i="0" u="none" strike="noStrike" cap="none" normalizeH="0" baseline="0" dirty="0">
                <a:ln>
                  <a:noFill/>
                </a:ln>
                <a:solidFill>
                  <a:schemeClr val="tx1"/>
                </a:solidFill>
                <a:effectLst/>
              </a:rPr>
              <a:t> </a:t>
            </a:r>
            <a:r>
              <a:rPr lang="en-IN" sz="1600" dirty="0"/>
              <a:t>{{</a:t>
            </a:r>
            <a:r>
              <a:rPr lang="en-IN" sz="1600" dirty="0" err="1"/>
              <a:t>sharedText</a:t>
            </a:r>
            <a:r>
              <a:rPr lang="en-IN" sz="1600" dirty="0"/>
              <a:t>}}</a:t>
            </a:r>
          </a:p>
        </p:txBody>
      </p:sp>
      <p:cxnSp>
        <p:nvCxnSpPr>
          <p:cNvPr id="30" name="Connector: Elbow 29">
            <a:extLst>
              <a:ext uri="{FF2B5EF4-FFF2-40B4-BE49-F238E27FC236}">
                <a16:creationId xmlns:a16="http://schemas.microsoft.com/office/drawing/2014/main" id="{D3704959-CF2C-4790-8EAC-655647BBB1DA}"/>
              </a:ext>
            </a:extLst>
          </p:cNvPr>
          <p:cNvCxnSpPr>
            <a:cxnSpLocks/>
          </p:cNvCxnSpPr>
          <p:nvPr/>
        </p:nvCxnSpPr>
        <p:spPr>
          <a:xfrm rot="10800000" flipV="1">
            <a:off x="3059833" y="1472453"/>
            <a:ext cx="1746689" cy="1425758"/>
          </a:xfrm>
          <a:prstGeom prst="bentConnector3">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1A6AA7C-46A2-462A-807E-B29DB174489C}"/>
              </a:ext>
            </a:extLst>
          </p:cNvPr>
          <p:cNvCxnSpPr/>
          <p:nvPr/>
        </p:nvCxnSpPr>
        <p:spPr>
          <a:xfrm rot="16200000" flipH="1">
            <a:off x="3383868" y="3478514"/>
            <a:ext cx="1008112" cy="712879"/>
          </a:xfrm>
          <a:prstGeom prst="bentConnector3">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C80030E-2E42-4B8A-AB39-829C9F4F1722}"/>
              </a:ext>
            </a:extLst>
          </p:cNvPr>
          <p:cNvCxnSpPr>
            <a:cxnSpLocks/>
          </p:cNvCxnSpPr>
          <p:nvPr/>
        </p:nvCxnSpPr>
        <p:spPr>
          <a:xfrm rot="5400000">
            <a:off x="3289139" y="4448140"/>
            <a:ext cx="693514" cy="475253"/>
          </a:xfrm>
          <a:prstGeom prst="bentConnector3">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Arrow: Down 37">
            <a:extLst>
              <a:ext uri="{FF2B5EF4-FFF2-40B4-BE49-F238E27FC236}">
                <a16:creationId xmlns:a16="http://schemas.microsoft.com/office/drawing/2014/main" id="{FC777254-3EF9-47FD-ABF3-F6F4BA2ADCAE}"/>
              </a:ext>
            </a:extLst>
          </p:cNvPr>
          <p:cNvSpPr/>
          <p:nvPr/>
        </p:nvSpPr>
        <p:spPr>
          <a:xfrm>
            <a:off x="8012323" y="1192379"/>
            <a:ext cx="341543" cy="3061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DBDCBF6-D244-47A3-98C0-C846708A6BE4}"/>
              </a:ext>
            </a:extLst>
          </p:cNvPr>
          <p:cNvSpPr txBox="1"/>
          <p:nvPr/>
        </p:nvSpPr>
        <p:spPr>
          <a:xfrm>
            <a:off x="7839115" y="699421"/>
            <a:ext cx="703669" cy="406265"/>
          </a:xfrm>
          <a:prstGeom prst="rect">
            <a:avLst/>
          </a:prstGeom>
          <a:noFill/>
        </p:spPr>
        <p:txBody>
          <a:bodyPr wrap="square" rtlCol="0">
            <a:spAutoFit/>
          </a:bodyPr>
          <a:lstStyle/>
          <a:p>
            <a:r>
              <a:rPr lang="en-IN" dirty="0"/>
              <a:t>Child</a:t>
            </a:r>
          </a:p>
        </p:txBody>
      </p:sp>
      <p:sp>
        <p:nvSpPr>
          <p:cNvPr id="42" name="TextBox 41">
            <a:extLst>
              <a:ext uri="{FF2B5EF4-FFF2-40B4-BE49-F238E27FC236}">
                <a16:creationId xmlns:a16="http://schemas.microsoft.com/office/drawing/2014/main" id="{A860ACC4-D0BA-4795-A5E2-5BE7637316E1}"/>
              </a:ext>
            </a:extLst>
          </p:cNvPr>
          <p:cNvSpPr txBox="1"/>
          <p:nvPr/>
        </p:nvSpPr>
        <p:spPr>
          <a:xfrm>
            <a:off x="7740352" y="4174863"/>
            <a:ext cx="1296144" cy="406265"/>
          </a:xfrm>
          <a:prstGeom prst="rect">
            <a:avLst/>
          </a:prstGeom>
          <a:noFill/>
        </p:spPr>
        <p:txBody>
          <a:bodyPr wrap="square" rtlCol="0">
            <a:spAutoFit/>
          </a:bodyPr>
          <a:lstStyle/>
          <a:p>
            <a:r>
              <a:rPr lang="en-IN" dirty="0"/>
              <a:t>parent</a:t>
            </a:r>
          </a:p>
        </p:txBody>
      </p:sp>
      <p:cxnSp>
        <p:nvCxnSpPr>
          <p:cNvPr id="45" name="Straight Arrow Connector 44">
            <a:extLst>
              <a:ext uri="{FF2B5EF4-FFF2-40B4-BE49-F238E27FC236}">
                <a16:creationId xmlns:a16="http://schemas.microsoft.com/office/drawing/2014/main" id="{C4365A6F-6803-4A3B-803B-3CE4855EEFE8}"/>
              </a:ext>
            </a:extLst>
          </p:cNvPr>
          <p:cNvCxnSpPr/>
          <p:nvPr/>
        </p:nvCxnSpPr>
        <p:spPr>
          <a:xfrm flipH="1">
            <a:off x="4806522" y="1027275"/>
            <a:ext cx="125518" cy="5333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Rectangle 1">
            <a:extLst>
              <a:ext uri="{FF2B5EF4-FFF2-40B4-BE49-F238E27FC236}">
                <a16:creationId xmlns:a16="http://schemas.microsoft.com/office/drawing/2014/main" id="{26765F87-E8CF-4338-9CB0-5C6ABD58AB94}"/>
              </a:ext>
            </a:extLst>
          </p:cNvPr>
          <p:cNvSpPr/>
          <p:nvPr/>
        </p:nvSpPr>
        <p:spPr>
          <a:xfrm>
            <a:off x="6732240" y="5262664"/>
            <a:ext cx="2520280" cy="646331"/>
          </a:xfrm>
          <a:prstGeom prst="rect">
            <a:avLst/>
          </a:prstGeom>
        </p:spPr>
        <p:txBody>
          <a:bodyPr wrap="square">
            <a:spAutoFit/>
          </a:bodyPr>
          <a:lstStyle/>
          <a:p>
            <a:endParaRPr lang="en-IN" dirty="0"/>
          </a:p>
          <a:p>
            <a:r>
              <a:rPr lang="en-IN" dirty="0"/>
              <a:t>Parent component</a:t>
            </a:r>
          </a:p>
        </p:txBody>
      </p:sp>
    </p:spTree>
    <p:extLst>
      <p:ext uri="{BB962C8B-B14F-4D97-AF65-F5344CB8AC3E}">
        <p14:creationId xmlns:p14="http://schemas.microsoft.com/office/powerpoint/2010/main" val="362431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1" grpId="0" animBg="1"/>
      <p:bldP spid="12" grpId="0" animBg="1"/>
      <p:bldP spid="15" grpId="0" animBg="1"/>
      <p:bldP spid="38" grpId="0" animBg="1"/>
      <p:bldP spid="41" grpId="0"/>
      <p:bldP spid="42" grpId="0"/>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9632" y="-114962"/>
            <a:ext cx="6408712" cy="3642432"/>
          </a:xfrm>
          <a:prstGeom prst="rect">
            <a:avLst/>
          </a:prstGeom>
        </p:spPr>
      </p:pic>
      <p:pic>
        <p:nvPicPr>
          <p:cNvPr id="5" name="Picture 4"/>
          <p:cNvPicPr>
            <a:picLocks noChangeAspect="1"/>
          </p:cNvPicPr>
          <p:nvPr/>
        </p:nvPicPr>
        <p:blipFill>
          <a:blip r:embed="rId3"/>
          <a:stretch>
            <a:fillRect/>
          </a:stretch>
        </p:blipFill>
        <p:spPr>
          <a:xfrm>
            <a:off x="1282638" y="3467100"/>
            <a:ext cx="6362700" cy="3390900"/>
          </a:xfrm>
          <a:prstGeom prst="rect">
            <a:avLst/>
          </a:prstGeom>
        </p:spPr>
      </p:pic>
    </p:spTree>
    <p:extLst>
      <p:ext uri="{BB962C8B-B14F-4D97-AF65-F5344CB8AC3E}">
        <p14:creationId xmlns:p14="http://schemas.microsoft.com/office/powerpoint/2010/main" val="22479956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FD8E-7415-4986-AC55-57B17EFED1D3}"/>
              </a:ext>
            </a:extLst>
          </p:cNvPr>
          <p:cNvSpPr>
            <a:spLocks noGrp="1"/>
          </p:cNvSpPr>
          <p:nvPr>
            <p:ph type="title"/>
          </p:nvPr>
        </p:nvSpPr>
        <p:spPr/>
        <p:txBody>
          <a:bodyPr>
            <a:normAutofit/>
          </a:bodyPr>
          <a:lstStyle/>
          <a:p>
            <a:r>
              <a:rPr lang="en-IN" b="1" dirty="0"/>
              <a:t>Angular 4 Lifecycle Hooks</a:t>
            </a:r>
            <a:endParaRPr lang="en-IN" dirty="0"/>
          </a:p>
        </p:txBody>
      </p:sp>
      <p:sp>
        <p:nvSpPr>
          <p:cNvPr id="3" name="Content Placeholder 2">
            <a:extLst>
              <a:ext uri="{FF2B5EF4-FFF2-40B4-BE49-F238E27FC236}">
                <a16:creationId xmlns:a16="http://schemas.microsoft.com/office/drawing/2014/main" id="{B89F2AEF-84C5-4B2B-BE85-B22F8A6890E1}"/>
              </a:ext>
            </a:extLst>
          </p:cNvPr>
          <p:cNvSpPr>
            <a:spLocks noGrp="1"/>
          </p:cNvSpPr>
          <p:nvPr>
            <p:ph idx="1"/>
          </p:nvPr>
        </p:nvSpPr>
        <p:spPr/>
        <p:txBody>
          <a:bodyPr>
            <a:normAutofit fontScale="62500" lnSpcReduction="20000"/>
          </a:bodyPr>
          <a:lstStyle/>
          <a:p>
            <a:r>
              <a:rPr lang="en-IN" dirty="0"/>
              <a:t>The Angular life cycle hooks are nothing but </a:t>
            </a:r>
            <a:r>
              <a:rPr lang="en-IN" i="1" dirty="0" err="1"/>
              <a:t>callback</a:t>
            </a:r>
            <a:r>
              <a:rPr lang="en-IN" dirty="0"/>
              <a:t> function, which angular invokes when a certain event occurs during the component’s life cycle.</a:t>
            </a:r>
          </a:p>
          <a:p>
            <a:r>
              <a:rPr lang="en-IN" dirty="0"/>
              <a:t>Every component in Angular has its own lifecycle events that occurs as the component gets created, renders, changes it's property values or gets destroyed. Angular invokes certain set of methods or we call them hooks, that gets executed as soon as those lifecycle events gets fired.</a:t>
            </a:r>
          </a:p>
          <a:p>
            <a:r>
              <a:rPr lang="en-IN" dirty="0"/>
              <a:t>Angular 4 has 8 lifecycle hooks that help us in every situation where we would like to write some code on a specific events.</a:t>
            </a:r>
          </a:p>
          <a:p>
            <a:r>
              <a:rPr lang="en-IN" dirty="0"/>
              <a:t>Therefore, I’d recommend understanding Angular 4 lifecycle hooks to create more productive angular apps.</a:t>
            </a:r>
          </a:p>
          <a:p>
            <a:r>
              <a:rPr lang="en-IN" dirty="0"/>
              <a:t>For example</a:t>
            </a:r>
          </a:p>
          <a:p>
            <a:pPr lvl="1"/>
            <a:r>
              <a:rPr lang="en-IN" dirty="0"/>
              <a:t>When component is initialized, Angular invokes </a:t>
            </a:r>
            <a:r>
              <a:rPr lang="en-IN" dirty="0" err="1"/>
              <a:t>ngOnInit</a:t>
            </a:r>
            <a:endParaRPr lang="en-IN" dirty="0"/>
          </a:p>
          <a:p>
            <a:pPr lvl="1"/>
            <a:r>
              <a:rPr lang="en-IN" dirty="0"/>
              <a:t>When a component’s input properties change, Angular invokes </a:t>
            </a:r>
            <a:r>
              <a:rPr lang="en-IN" dirty="0" err="1"/>
              <a:t>ngOnChanges</a:t>
            </a:r>
            <a:endParaRPr lang="en-IN" dirty="0"/>
          </a:p>
          <a:p>
            <a:pPr lvl="1"/>
            <a:r>
              <a:rPr lang="en-IN" dirty="0"/>
              <a:t>When a component is destroyed, Angular invokes </a:t>
            </a:r>
            <a:r>
              <a:rPr lang="en-IN" dirty="0" err="1"/>
              <a:t>ngOnDestroy</a:t>
            </a:r>
            <a:endParaRPr lang="en-IN" dirty="0"/>
          </a:p>
          <a:p>
            <a:endParaRPr lang="en-IN" dirty="0"/>
          </a:p>
          <a:p>
            <a:endParaRPr lang="en-IN" dirty="0"/>
          </a:p>
        </p:txBody>
      </p:sp>
    </p:spTree>
    <p:extLst>
      <p:ext uri="{BB962C8B-B14F-4D97-AF65-F5344CB8AC3E}">
        <p14:creationId xmlns:p14="http://schemas.microsoft.com/office/powerpoint/2010/main" val="36255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21CCD-007C-423D-B029-818CD924C7A6}"/>
              </a:ext>
            </a:extLst>
          </p:cNvPr>
          <p:cNvSpPr>
            <a:spLocks noGrp="1"/>
          </p:cNvSpPr>
          <p:nvPr>
            <p:ph idx="1"/>
          </p:nvPr>
        </p:nvSpPr>
        <p:spPr/>
        <p:txBody>
          <a:bodyPr/>
          <a:lstStyle/>
          <a:p>
            <a:endParaRPr lang="en-IN"/>
          </a:p>
        </p:txBody>
      </p:sp>
      <p:pic>
        <p:nvPicPr>
          <p:cNvPr id="5122" name="Picture 2" descr="Angular 4 Lifecycle Hooks - Overview">
            <a:extLst>
              <a:ext uri="{FF2B5EF4-FFF2-40B4-BE49-F238E27FC236}">
                <a16:creationId xmlns:a16="http://schemas.microsoft.com/office/drawing/2014/main" id="{366E6883-79E2-499C-9372-E11CEA479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494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045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35E037-16C8-437C-B6D0-550ED7E64D93}"/>
              </a:ext>
            </a:extLst>
          </p:cNvPr>
          <p:cNvPicPr>
            <a:picLocks noChangeAspect="1"/>
          </p:cNvPicPr>
          <p:nvPr/>
        </p:nvPicPr>
        <p:blipFill>
          <a:blip r:embed="rId2"/>
          <a:stretch>
            <a:fillRect/>
          </a:stretch>
        </p:blipFill>
        <p:spPr>
          <a:xfrm>
            <a:off x="0" y="1642154"/>
            <a:ext cx="9144000" cy="3573692"/>
          </a:xfrm>
          <a:prstGeom prst="rect">
            <a:avLst/>
          </a:prstGeom>
        </p:spPr>
      </p:pic>
    </p:spTree>
    <p:extLst>
      <p:ext uri="{BB962C8B-B14F-4D97-AF65-F5344CB8AC3E}">
        <p14:creationId xmlns:p14="http://schemas.microsoft.com/office/powerpoint/2010/main" val="12087959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56E9E-CFC3-4884-8C9B-824CB08AAEB0}"/>
              </a:ext>
            </a:extLst>
          </p:cNvPr>
          <p:cNvSpPr>
            <a:spLocks noGrp="1"/>
          </p:cNvSpPr>
          <p:nvPr>
            <p:ph idx="1"/>
          </p:nvPr>
        </p:nvSpPr>
        <p:spPr>
          <a:xfrm>
            <a:off x="539552" y="332656"/>
            <a:ext cx="8352928" cy="6336704"/>
          </a:xfrm>
        </p:spPr>
        <p:txBody>
          <a:bodyPr>
            <a:normAutofit fontScale="25000" lnSpcReduction="20000"/>
          </a:bodyPr>
          <a:lstStyle/>
          <a:p>
            <a:r>
              <a:rPr lang="en-IN" sz="6400" b="1" dirty="0" err="1"/>
              <a:t>ngOnChanges</a:t>
            </a:r>
            <a:r>
              <a:rPr lang="en-IN" sz="6400" b="1" dirty="0"/>
              <a:t>()</a:t>
            </a:r>
          </a:p>
          <a:p>
            <a:pPr lvl="1"/>
            <a:r>
              <a:rPr lang="en-IN" sz="6400" dirty="0" err="1"/>
              <a:t>ngOnChanges</a:t>
            </a:r>
            <a:r>
              <a:rPr lang="en-IN" sz="6400" dirty="0"/>
              <a:t> called before </a:t>
            </a:r>
            <a:r>
              <a:rPr lang="en-IN" sz="6400" dirty="0" err="1"/>
              <a:t>ngOnInit</a:t>
            </a:r>
            <a:r>
              <a:rPr lang="en-IN" sz="6400" dirty="0"/>
              <a:t>() and whenever one/more data-bound input properties change.</a:t>
            </a:r>
          </a:p>
          <a:p>
            <a:pPr lvl="1"/>
            <a:r>
              <a:rPr lang="en-IN" sz="6400" dirty="0"/>
              <a:t>It means, whenever any input properties changed than the code under this function will be triggered.</a:t>
            </a:r>
          </a:p>
          <a:p>
            <a:pPr marL="914400" lvl="2" indent="0">
              <a:buNone/>
            </a:pPr>
            <a:r>
              <a:rPr lang="en-IN" sz="6400" dirty="0" err="1"/>
              <a:t>ngOnChange</a:t>
            </a:r>
            <a:r>
              <a:rPr lang="en-IN" sz="6400" b="1" dirty="0"/>
              <a:t>(</a:t>
            </a:r>
            <a:r>
              <a:rPr lang="en-IN" sz="6400" dirty="0"/>
              <a:t>changes: </a:t>
            </a:r>
            <a:r>
              <a:rPr lang="en-IN" sz="6400" dirty="0" err="1"/>
              <a:t>SimpleChanges</a:t>
            </a:r>
            <a:r>
              <a:rPr lang="en-IN" sz="6400" b="1" dirty="0"/>
              <a:t>){</a:t>
            </a:r>
            <a:endParaRPr lang="en-IN" sz="6400" dirty="0"/>
          </a:p>
          <a:p>
            <a:pPr marL="914400" lvl="2" indent="0">
              <a:buNone/>
            </a:pPr>
            <a:r>
              <a:rPr lang="en-IN" sz="6400" dirty="0"/>
              <a:t>console.log</a:t>
            </a:r>
            <a:r>
              <a:rPr lang="en-IN" sz="6400" b="1" dirty="0"/>
              <a:t>(</a:t>
            </a:r>
            <a:r>
              <a:rPr lang="en-IN" sz="6400" dirty="0"/>
              <a:t>"</a:t>
            </a:r>
            <a:r>
              <a:rPr lang="en-IN" sz="6400" dirty="0" err="1"/>
              <a:t>ngOnChange</a:t>
            </a:r>
            <a:r>
              <a:rPr lang="en-IN" sz="6400" dirty="0"/>
              <a:t> called"</a:t>
            </a:r>
            <a:r>
              <a:rPr lang="en-IN" sz="6400" b="1" dirty="0"/>
              <a:t>)</a:t>
            </a:r>
            <a:r>
              <a:rPr lang="en-IN" sz="6400" dirty="0"/>
              <a:t>;</a:t>
            </a:r>
          </a:p>
          <a:p>
            <a:pPr marL="914400" lvl="2" indent="0">
              <a:buNone/>
            </a:pPr>
            <a:r>
              <a:rPr lang="en-IN" sz="6400" dirty="0"/>
              <a:t>console.log</a:t>
            </a:r>
            <a:r>
              <a:rPr lang="en-IN" sz="6400" b="1" dirty="0"/>
              <a:t>(</a:t>
            </a:r>
            <a:r>
              <a:rPr lang="en-IN" sz="6400" dirty="0"/>
              <a:t>changes</a:t>
            </a:r>
            <a:r>
              <a:rPr lang="en-IN" sz="6400" b="1" dirty="0"/>
              <a:t>)</a:t>
            </a:r>
            <a:r>
              <a:rPr lang="en-IN" sz="6400" dirty="0"/>
              <a:t>;</a:t>
            </a:r>
          </a:p>
          <a:p>
            <a:pPr marL="914400" lvl="2" indent="0">
              <a:buNone/>
            </a:pPr>
            <a:r>
              <a:rPr lang="en-IN" sz="6400" b="1" dirty="0"/>
              <a:t>}</a:t>
            </a:r>
          </a:p>
          <a:p>
            <a:r>
              <a:rPr lang="en-IN" sz="6400" b="1" dirty="0" err="1"/>
              <a:t>ngOnInit</a:t>
            </a:r>
            <a:r>
              <a:rPr lang="en-IN" sz="6400" b="1" dirty="0"/>
              <a:t>()</a:t>
            </a:r>
          </a:p>
          <a:p>
            <a:pPr lvl="1"/>
            <a:r>
              <a:rPr lang="en-IN" sz="6400" dirty="0" err="1"/>
              <a:t>ngOnInit</a:t>
            </a:r>
            <a:r>
              <a:rPr lang="en-IN" sz="6400" dirty="0"/>
              <a:t> is there to give us a signal that Angular has finished initializing the component and now we can perform our needed operations.</a:t>
            </a:r>
          </a:p>
          <a:p>
            <a:pPr lvl="1"/>
            <a:r>
              <a:rPr lang="en-IN" sz="6400" dirty="0"/>
              <a:t>Therefore, I consider it as one of the important hooks from a list of Angular 4 lifecycle hooks and very useful, as well.</a:t>
            </a:r>
          </a:p>
          <a:p>
            <a:pPr marL="800100" lvl="2" indent="0">
              <a:buNone/>
            </a:pPr>
            <a:r>
              <a:rPr lang="en-IN" sz="6400" dirty="0" err="1"/>
              <a:t>ngOnInit</a:t>
            </a:r>
            <a:r>
              <a:rPr lang="en-IN" sz="6400" b="1" dirty="0"/>
              <a:t>(){</a:t>
            </a:r>
            <a:endParaRPr lang="en-IN" sz="6400" dirty="0"/>
          </a:p>
          <a:p>
            <a:pPr marL="800100" lvl="2" indent="0">
              <a:buNone/>
            </a:pPr>
            <a:r>
              <a:rPr lang="en-IN" sz="6400" dirty="0"/>
              <a:t>console.log</a:t>
            </a:r>
            <a:r>
              <a:rPr lang="en-IN" sz="6400" b="1" dirty="0"/>
              <a:t>(</a:t>
            </a:r>
            <a:r>
              <a:rPr lang="en-IN" sz="6400" dirty="0"/>
              <a:t>"</a:t>
            </a:r>
            <a:r>
              <a:rPr lang="en-IN" sz="6400" dirty="0" err="1"/>
              <a:t>ngOnInit</a:t>
            </a:r>
            <a:r>
              <a:rPr lang="en-IN" sz="6400" dirty="0"/>
              <a:t> called"</a:t>
            </a:r>
            <a:r>
              <a:rPr lang="en-IN" sz="6400" b="1" dirty="0"/>
              <a:t>)</a:t>
            </a:r>
            <a:r>
              <a:rPr lang="en-IN" sz="6400" dirty="0"/>
              <a:t>;</a:t>
            </a:r>
          </a:p>
          <a:p>
            <a:pPr marL="800100" lvl="2" indent="0">
              <a:buNone/>
            </a:pPr>
            <a:r>
              <a:rPr lang="en-IN" sz="6400" b="1" dirty="0"/>
              <a:t>}</a:t>
            </a:r>
            <a:endParaRPr lang="en-IN" sz="6400" dirty="0"/>
          </a:p>
          <a:p>
            <a:r>
              <a:rPr lang="en-IN" sz="6400" b="1" dirty="0" err="1"/>
              <a:t>ngDoCheck</a:t>
            </a:r>
            <a:r>
              <a:rPr lang="en-IN" sz="6400" b="1" dirty="0"/>
              <a:t>()</a:t>
            </a:r>
          </a:p>
          <a:p>
            <a:pPr lvl="1"/>
            <a:r>
              <a:rPr lang="en-IN" sz="6400" dirty="0" err="1"/>
              <a:t>ngDoCheck</a:t>
            </a:r>
            <a:r>
              <a:rPr lang="en-IN" sz="6400" dirty="0"/>
              <a:t> is know as a detector because it’s called whenever any changes during the app execution happened.</a:t>
            </a:r>
          </a:p>
          <a:p>
            <a:pPr lvl="1"/>
            <a:r>
              <a:rPr lang="en-IN" sz="6400" dirty="0"/>
              <a:t>Also, it’s detect the changes which angular doesn’t able to detect those explicit changes.</a:t>
            </a:r>
          </a:p>
          <a:p>
            <a:pPr lvl="1"/>
            <a:r>
              <a:rPr lang="en-IN" sz="6400" i="1" dirty="0"/>
              <a:t>In addition, it’s called immediately after </a:t>
            </a:r>
            <a:r>
              <a:rPr lang="en-IN" sz="6400" i="1" dirty="0" err="1"/>
              <a:t>ngOnChange</a:t>
            </a:r>
            <a:r>
              <a:rPr lang="en-IN" sz="6400" i="1" dirty="0"/>
              <a:t> and </a:t>
            </a:r>
            <a:r>
              <a:rPr lang="en-IN" sz="6400" i="1" dirty="0" err="1"/>
              <a:t>ngOnInit</a:t>
            </a:r>
            <a:r>
              <a:rPr lang="en-IN" sz="6400" i="1" dirty="0"/>
              <a:t>.</a:t>
            </a:r>
          </a:p>
          <a:p>
            <a:pPr marL="914400" lvl="2" indent="0">
              <a:buNone/>
            </a:pPr>
            <a:r>
              <a:rPr lang="en-IN" sz="6400" dirty="0" err="1"/>
              <a:t>ngDoCheck</a:t>
            </a:r>
            <a:r>
              <a:rPr lang="en-IN" sz="6400" b="1" dirty="0"/>
              <a:t>(){</a:t>
            </a:r>
            <a:endParaRPr lang="en-IN" sz="6400" dirty="0"/>
          </a:p>
          <a:p>
            <a:pPr marL="914400" lvl="2" indent="0">
              <a:buNone/>
            </a:pPr>
            <a:r>
              <a:rPr lang="en-IN" sz="6400" dirty="0"/>
              <a:t>console.log</a:t>
            </a:r>
            <a:r>
              <a:rPr lang="en-IN" sz="6400" b="1" dirty="0"/>
              <a:t>(</a:t>
            </a:r>
            <a:r>
              <a:rPr lang="en-IN" sz="6400" dirty="0"/>
              <a:t>"</a:t>
            </a:r>
            <a:r>
              <a:rPr lang="en-IN" sz="6400" dirty="0" err="1"/>
              <a:t>ngDoCheck</a:t>
            </a:r>
            <a:r>
              <a:rPr lang="en-IN" sz="6400" dirty="0"/>
              <a:t> called"</a:t>
            </a:r>
            <a:r>
              <a:rPr lang="en-IN" sz="6400" b="1" dirty="0"/>
              <a:t>)</a:t>
            </a:r>
            <a:r>
              <a:rPr lang="en-IN" sz="6400" dirty="0"/>
              <a:t>;</a:t>
            </a:r>
          </a:p>
          <a:p>
            <a:pPr marL="914400" lvl="2" indent="0">
              <a:buNone/>
            </a:pPr>
            <a:r>
              <a:rPr lang="en-IN" sz="6400" b="1" dirty="0"/>
              <a:t>}</a:t>
            </a:r>
            <a:endParaRPr lang="en-IN" sz="6400" dirty="0"/>
          </a:p>
          <a:p>
            <a:pPr marL="914400" lvl="2" indent="0">
              <a:buNone/>
            </a:pPr>
            <a:endParaRPr lang="en-IN" dirty="0"/>
          </a:p>
        </p:txBody>
      </p:sp>
    </p:spTree>
    <p:extLst>
      <p:ext uri="{BB962C8B-B14F-4D97-AF65-F5344CB8AC3E}">
        <p14:creationId xmlns:p14="http://schemas.microsoft.com/office/powerpoint/2010/main" val="368537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500"/>
                                        <p:tgtEl>
                                          <p:spTgt spid="3">
                                            <p:txEl>
                                              <p:pRg st="18" end="18"/>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9" end="19"/>
                                            </p:txEl>
                                          </p:spTgt>
                                        </p:tgtEl>
                                        <p:attrNameLst>
                                          <p:attrName>style.visibility</p:attrName>
                                        </p:attrNameLst>
                                      </p:cBhvr>
                                      <p:to>
                                        <p:strVal val="visible"/>
                                      </p:to>
                                    </p:set>
                                    <p:animEffect transition="in" filter="fade">
                                      <p:cBhvr>
                                        <p:cTn id="68"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56E9E-CFC3-4884-8C9B-824CB08AAEB0}"/>
              </a:ext>
            </a:extLst>
          </p:cNvPr>
          <p:cNvSpPr>
            <a:spLocks noGrp="1"/>
          </p:cNvSpPr>
          <p:nvPr>
            <p:ph idx="1"/>
          </p:nvPr>
        </p:nvSpPr>
        <p:spPr>
          <a:xfrm>
            <a:off x="539552" y="332656"/>
            <a:ext cx="8352928" cy="6336704"/>
          </a:xfrm>
        </p:spPr>
        <p:txBody>
          <a:bodyPr>
            <a:normAutofit fontScale="70000" lnSpcReduction="20000"/>
          </a:bodyPr>
          <a:lstStyle/>
          <a:p>
            <a:r>
              <a:rPr lang="en-IN" b="1" dirty="0" err="1"/>
              <a:t>ngAfterContentInit</a:t>
            </a:r>
            <a:r>
              <a:rPr lang="en-IN" b="1" dirty="0"/>
              <a:t>()</a:t>
            </a:r>
          </a:p>
          <a:p>
            <a:pPr lvl="1"/>
            <a:r>
              <a:rPr lang="en-IN" dirty="0" err="1"/>
              <a:t>ngAfterContentInit</a:t>
            </a:r>
            <a:r>
              <a:rPr lang="en-IN" dirty="0"/>
              <a:t>, as name suggested, it responds when the angular app projects content into the component’s view and the view is ready.</a:t>
            </a:r>
          </a:p>
          <a:p>
            <a:pPr lvl="1"/>
            <a:r>
              <a:rPr lang="en-IN" dirty="0"/>
              <a:t>It called once after the first </a:t>
            </a:r>
            <a:r>
              <a:rPr lang="en-IN" dirty="0" err="1"/>
              <a:t>ngDoCheck</a:t>
            </a:r>
            <a:r>
              <a:rPr lang="en-IN" dirty="0"/>
              <a:t>().</a:t>
            </a:r>
          </a:p>
          <a:p>
            <a:pPr marL="1257300" lvl="3" indent="0">
              <a:buNone/>
            </a:pPr>
            <a:r>
              <a:rPr lang="en-IN" dirty="0" err="1"/>
              <a:t>ngAfterContentInit</a:t>
            </a:r>
            <a:r>
              <a:rPr lang="en-IN" b="1" dirty="0"/>
              <a:t>(){</a:t>
            </a:r>
            <a:endParaRPr lang="en-IN" dirty="0"/>
          </a:p>
          <a:p>
            <a:pPr marL="1257300" lvl="3" indent="0">
              <a:buNone/>
            </a:pPr>
            <a:r>
              <a:rPr lang="en-IN" dirty="0"/>
              <a:t>console.log</a:t>
            </a:r>
            <a:r>
              <a:rPr lang="en-IN" b="1" dirty="0"/>
              <a:t>(</a:t>
            </a:r>
            <a:r>
              <a:rPr lang="en-IN" dirty="0"/>
              <a:t>"</a:t>
            </a:r>
            <a:r>
              <a:rPr lang="en-IN" dirty="0" err="1"/>
              <a:t>ngAfterContentInit</a:t>
            </a:r>
            <a:r>
              <a:rPr lang="en-IN" dirty="0"/>
              <a:t> called"</a:t>
            </a:r>
            <a:r>
              <a:rPr lang="en-IN" b="1" dirty="0"/>
              <a:t>)</a:t>
            </a:r>
            <a:r>
              <a:rPr lang="en-IN" dirty="0"/>
              <a:t>;</a:t>
            </a:r>
          </a:p>
          <a:p>
            <a:pPr marL="1257300" lvl="3" indent="0">
              <a:buNone/>
            </a:pPr>
            <a:r>
              <a:rPr lang="en-IN" b="1" dirty="0"/>
              <a:t>}</a:t>
            </a:r>
            <a:endParaRPr lang="en-IN" dirty="0"/>
          </a:p>
          <a:p>
            <a:r>
              <a:rPr lang="en-IN" b="1" dirty="0" err="1"/>
              <a:t>ngAfterContentChecked</a:t>
            </a:r>
            <a:r>
              <a:rPr lang="en-IN" b="1" dirty="0"/>
              <a:t>()</a:t>
            </a:r>
          </a:p>
          <a:p>
            <a:pPr lvl="1"/>
            <a:r>
              <a:rPr lang="en-IN" dirty="0" err="1"/>
              <a:t>ngAfterContentChecked</a:t>
            </a:r>
            <a:r>
              <a:rPr lang="en-IN" dirty="0"/>
              <a:t>, as it’s name suggested it respond after app checks the content actually projected into the component.</a:t>
            </a:r>
          </a:p>
          <a:p>
            <a:pPr lvl="1"/>
            <a:r>
              <a:rPr lang="en-IN" dirty="0"/>
              <a:t>It called after </a:t>
            </a:r>
            <a:r>
              <a:rPr lang="en-IN" dirty="0" err="1"/>
              <a:t>ngAfterContentInit</a:t>
            </a:r>
            <a:r>
              <a:rPr lang="en-IN" dirty="0"/>
              <a:t> and every subsequent check.</a:t>
            </a:r>
          </a:p>
          <a:p>
            <a:pPr marL="1257300" lvl="3" indent="0">
              <a:buNone/>
            </a:pPr>
            <a:r>
              <a:rPr lang="en-IN" dirty="0" err="1"/>
              <a:t>ngAfterContentChecked</a:t>
            </a:r>
            <a:r>
              <a:rPr lang="en-IN" b="1" dirty="0"/>
              <a:t>(){</a:t>
            </a:r>
            <a:endParaRPr lang="en-IN" dirty="0"/>
          </a:p>
          <a:p>
            <a:pPr marL="1257300" lvl="3" indent="0">
              <a:buNone/>
            </a:pPr>
            <a:r>
              <a:rPr lang="en-IN" dirty="0"/>
              <a:t>console.log</a:t>
            </a:r>
            <a:r>
              <a:rPr lang="en-IN" b="1" dirty="0"/>
              <a:t>(</a:t>
            </a:r>
            <a:r>
              <a:rPr lang="en-IN" dirty="0"/>
              <a:t>"</a:t>
            </a:r>
            <a:r>
              <a:rPr lang="en-IN" dirty="0" err="1"/>
              <a:t>ngAfterContentChecked</a:t>
            </a:r>
            <a:r>
              <a:rPr lang="en-IN" dirty="0"/>
              <a:t> called"</a:t>
            </a:r>
            <a:r>
              <a:rPr lang="en-IN" b="1" dirty="0"/>
              <a:t>)</a:t>
            </a:r>
            <a:r>
              <a:rPr lang="en-IN" dirty="0"/>
              <a:t>;</a:t>
            </a:r>
          </a:p>
          <a:p>
            <a:pPr marL="1257300" lvl="3" indent="0">
              <a:buNone/>
            </a:pPr>
            <a:r>
              <a:rPr lang="en-IN" b="1" dirty="0"/>
              <a:t>}</a:t>
            </a:r>
          </a:p>
          <a:p>
            <a:r>
              <a:rPr lang="en-IN" b="1" dirty="0" err="1"/>
              <a:t>ngAfterViewInit</a:t>
            </a:r>
            <a:r>
              <a:rPr lang="en-IN" b="1" dirty="0"/>
              <a:t>()</a:t>
            </a:r>
          </a:p>
          <a:p>
            <a:pPr lvl="1"/>
            <a:r>
              <a:rPr lang="en-IN" dirty="0" err="1"/>
              <a:t>ngAfterViewInit</a:t>
            </a:r>
            <a:r>
              <a:rPr lang="en-IN" dirty="0"/>
              <a:t>, responds after app initialized and all the views of component has been ready.</a:t>
            </a:r>
          </a:p>
          <a:p>
            <a:pPr lvl="1"/>
            <a:r>
              <a:rPr lang="en-IN" dirty="0"/>
              <a:t>It called once after the first </a:t>
            </a:r>
            <a:r>
              <a:rPr lang="en-IN" dirty="0" err="1"/>
              <a:t>ngAfterContentChecked</a:t>
            </a:r>
            <a:r>
              <a:rPr lang="en-IN" dirty="0"/>
              <a:t>.</a:t>
            </a:r>
          </a:p>
          <a:p>
            <a:pPr marL="1257300" lvl="3" indent="0">
              <a:buNone/>
            </a:pPr>
            <a:r>
              <a:rPr lang="en-IN" dirty="0" err="1"/>
              <a:t>ngAfterViewInit</a:t>
            </a:r>
            <a:r>
              <a:rPr lang="en-IN" b="1" dirty="0"/>
              <a:t>(){</a:t>
            </a:r>
            <a:endParaRPr lang="en-IN" dirty="0"/>
          </a:p>
          <a:p>
            <a:pPr marL="1257300" lvl="3" indent="0">
              <a:buNone/>
            </a:pPr>
            <a:r>
              <a:rPr lang="en-IN" dirty="0"/>
              <a:t>console.log</a:t>
            </a:r>
            <a:r>
              <a:rPr lang="en-IN" b="1" dirty="0"/>
              <a:t>(</a:t>
            </a:r>
            <a:r>
              <a:rPr lang="en-IN" dirty="0"/>
              <a:t>"</a:t>
            </a:r>
            <a:r>
              <a:rPr lang="en-IN" dirty="0" err="1"/>
              <a:t>ngAfterViewInit</a:t>
            </a:r>
            <a:r>
              <a:rPr lang="en-IN" dirty="0"/>
              <a:t> called"</a:t>
            </a:r>
            <a:r>
              <a:rPr lang="en-IN" b="1" dirty="0"/>
              <a:t>)</a:t>
            </a:r>
            <a:r>
              <a:rPr lang="en-IN" dirty="0"/>
              <a:t>;</a:t>
            </a:r>
          </a:p>
          <a:p>
            <a:pPr marL="1257300" lvl="3" indent="0">
              <a:buNone/>
            </a:pPr>
            <a:r>
              <a:rPr lang="en-IN" b="1" dirty="0"/>
              <a:t>}</a:t>
            </a:r>
            <a:endParaRPr lang="en-IN" dirty="0"/>
          </a:p>
          <a:p>
            <a:pPr marL="1257300" lvl="3" indent="0">
              <a:buNone/>
            </a:pPr>
            <a:endParaRPr lang="en-IN" dirty="0"/>
          </a:p>
          <a:p>
            <a:pPr marL="914400" lvl="2" indent="0">
              <a:buNone/>
            </a:pPr>
            <a:endParaRPr lang="en-IN" dirty="0"/>
          </a:p>
        </p:txBody>
      </p:sp>
    </p:spTree>
    <p:extLst>
      <p:ext uri="{BB962C8B-B14F-4D97-AF65-F5344CB8AC3E}">
        <p14:creationId xmlns:p14="http://schemas.microsoft.com/office/powerpoint/2010/main" val="25097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fade">
                                      <p:cBhvr>
                                        <p:cTn id="6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56E9E-CFC3-4884-8C9B-824CB08AAEB0}"/>
              </a:ext>
            </a:extLst>
          </p:cNvPr>
          <p:cNvSpPr>
            <a:spLocks noGrp="1"/>
          </p:cNvSpPr>
          <p:nvPr>
            <p:ph idx="1"/>
          </p:nvPr>
        </p:nvSpPr>
        <p:spPr>
          <a:xfrm>
            <a:off x="539552" y="332656"/>
            <a:ext cx="8136904" cy="5904656"/>
          </a:xfrm>
        </p:spPr>
        <p:txBody>
          <a:bodyPr>
            <a:normAutofit fontScale="77500" lnSpcReduction="20000"/>
          </a:bodyPr>
          <a:lstStyle/>
          <a:p>
            <a:r>
              <a:rPr lang="en-IN" b="1" dirty="0" err="1"/>
              <a:t>ngAfterViewChecked</a:t>
            </a:r>
            <a:r>
              <a:rPr lang="en-IN" b="1" dirty="0"/>
              <a:t>()</a:t>
            </a:r>
          </a:p>
          <a:p>
            <a:pPr lvl="1"/>
            <a:r>
              <a:rPr lang="en-IN" dirty="0" err="1"/>
              <a:t>ngAfterViewChecked</a:t>
            </a:r>
            <a:r>
              <a:rPr lang="en-IN" dirty="0"/>
              <a:t>, responds after app checks all the parent and child views of components.</a:t>
            </a:r>
          </a:p>
          <a:p>
            <a:pPr lvl="1"/>
            <a:r>
              <a:rPr lang="en-IN" dirty="0"/>
              <a:t>It called after the </a:t>
            </a:r>
            <a:r>
              <a:rPr lang="en-IN" dirty="0" err="1"/>
              <a:t>ngAfterViewInit</a:t>
            </a:r>
            <a:r>
              <a:rPr lang="en-IN" dirty="0"/>
              <a:t> and every subsequent call of </a:t>
            </a:r>
            <a:r>
              <a:rPr lang="en-IN" dirty="0" err="1"/>
              <a:t>ngAfterContentChecked</a:t>
            </a:r>
            <a:endParaRPr lang="en-IN" dirty="0"/>
          </a:p>
          <a:p>
            <a:pPr marL="800100" lvl="2" indent="0">
              <a:buNone/>
            </a:pPr>
            <a:r>
              <a:rPr lang="en-IN" dirty="0" err="1"/>
              <a:t>ngAfterViewChecked</a:t>
            </a:r>
            <a:r>
              <a:rPr lang="en-IN" b="1" dirty="0"/>
              <a:t>(){</a:t>
            </a:r>
            <a:endParaRPr lang="en-IN" dirty="0"/>
          </a:p>
          <a:p>
            <a:pPr marL="800100" lvl="2" indent="0">
              <a:buNone/>
            </a:pPr>
            <a:r>
              <a:rPr lang="en-IN" dirty="0"/>
              <a:t>console.log</a:t>
            </a:r>
            <a:r>
              <a:rPr lang="en-IN" b="1" dirty="0"/>
              <a:t>(</a:t>
            </a:r>
            <a:r>
              <a:rPr lang="en-IN" dirty="0"/>
              <a:t>"</a:t>
            </a:r>
            <a:r>
              <a:rPr lang="en-IN" dirty="0" err="1"/>
              <a:t>ngAfterViewChecked</a:t>
            </a:r>
            <a:r>
              <a:rPr lang="en-IN" dirty="0"/>
              <a:t> called"</a:t>
            </a:r>
            <a:r>
              <a:rPr lang="en-IN" b="1" dirty="0"/>
              <a:t>)</a:t>
            </a:r>
            <a:r>
              <a:rPr lang="en-IN" dirty="0"/>
              <a:t>;</a:t>
            </a:r>
          </a:p>
          <a:p>
            <a:pPr marL="800100" lvl="2" indent="0">
              <a:buNone/>
            </a:pPr>
            <a:r>
              <a:rPr lang="en-IN" b="1" dirty="0"/>
              <a:t>}</a:t>
            </a:r>
          </a:p>
          <a:p>
            <a:r>
              <a:rPr lang="en-IN" b="1" dirty="0" err="1"/>
              <a:t>ngDestroy</a:t>
            </a:r>
            <a:r>
              <a:rPr lang="en-IN" b="1" dirty="0"/>
              <a:t>()</a:t>
            </a:r>
          </a:p>
          <a:p>
            <a:pPr lvl="1"/>
            <a:r>
              <a:rPr lang="en-IN" dirty="0" err="1"/>
              <a:t>ngDestory</a:t>
            </a:r>
            <a:r>
              <a:rPr lang="en-IN" dirty="0"/>
              <a:t>, as it’s name suggested, it will use to do </a:t>
            </a:r>
            <a:r>
              <a:rPr lang="en-IN" dirty="0" err="1"/>
              <a:t>cleanup</a:t>
            </a:r>
            <a:r>
              <a:rPr lang="en-IN" dirty="0"/>
              <a:t> just before angular app destroys everything.</a:t>
            </a:r>
          </a:p>
          <a:p>
            <a:pPr lvl="1"/>
            <a:r>
              <a:rPr lang="en-IN" dirty="0"/>
              <a:t>Furthermore, it will detach the events, unsubscribe the Observables, etc to avoid any memory leaks.</a:t>
            </a:r>
          </a:p>
          <a:p>
            <a:pPr lvl="1"/>
            <a:r>
              <a:rPr lang="en-IN" dirty="0"/>
              <a:t>It called just before angular app </a:t>
            </a:r>
            <a:r>
              <a:rPr lang="en-IN" dirty="0" err="1"/>
              <a:t>destors</a:t>
            </a:r>
            <a:r>
              <a:rPr lang="en-IN" dirty="0"/>
              <a:t> everything like the directive and components.</a:t>
            </a:r>
          </a:p>
          <a:p>
            <a:pPr marL="914400" lvl="2" indent="0">
              <a:buNone/>
            </a:pPr>
            <a:r>
              <a:rPr lang="en-IN" dirty="0" err="1"/>
              <a:t>ngDestroy</a:t>
            </a:r>
            <a:r>
              <a:rPr lang="en-IN" b="1" dirty="0"/>
              <a:t>(){</a:t>
            </a:r>
            <a:endParaRPr lang="en-IN" dirty="0"/>
          </a:p>
          <a:p>
            <a:pPr marL="914400" lvl="2" indent="0">
              <a:buNone/>
            </a:pPr>
            <a:r>
              <a:rPr lang="en-IN" dirty="0"/>
              <a:t>console.log</a:t>
            </a:r>
            <a:r>
              <a:rPr lang="en-IN" b="1" dirty="0"/>
              <a:t>(</a:t>
            </a:r>
            <a:r>
              <a:rPr lang="en-IN" dirty="0"/>
              <a:t>"</a:t>
            </a:r>
            <a:r>
              <a:rPr lang="en-IN" dirty="0" err="1"/>
              <a:t>ngDestroy</a:t>
            </a:r>
            <a:r>
              <a:rPr lang="en-IN" dirty="0"/>
              <a:t> called"</a:t>
            </a:r>
            <a:r>
              <a:rPr lang="en-IN" b="1" dirty="0"/>
              <a:t>)</a:t>
            </a:r>
            <a:r>
              <a:rPr lang="en-IN" dirty="0"/>
              <a:t>;</a:t>
            </a:r>
          </a:p>
          <a:p>
            <a:pPr marL="914400" lvl="2" indent="0">
              <a:buNone/>
            </a:pPr>
            <a:r>
              <a:rPr lang="en-IN" b="1" dirty="0"/>
              <a:t>}</a:t>
            </a:r>
            <a:endParaRPr lang="en-IN" dirty="0"/>
          </a:p>
        </p:txBody>
      </p:sp>
      <p:sp>
        <p:nvSpPr>
          <p:cNvPr id="2" name="Rectangle 1">
            <a:extLst>
              <a:ext uri="{FF2B5EF4-FFF2-40B4-BE49-F238E27FC236}">
                <a16:creationId xmlns:a16="http://schemas.microsoft.com/office/drawing/2014/main" id="{21D4518A-F813-45BC-9431-038AAAE3B7BC}"/>
              </a:ext>
            </a:extLst>
          </p:cNvPr>
          <p:cNvSpPr/>
          <p:nvPr/>
        </p:nvSpPr>
        <p:spPr>
          <a:xfrm>
            <a:off x="107504" y="5869330"/>
            <a:ext cx="8640960" cy="646331"/>
          </a:xfrm>
          <a:prstGeom prst="rect">
            <a:avLst/>
          </a:prstGeom>
        </p:spPr>
        <p:txBody>
          <a:bodyPr wrap="square">
            <a:spAutoFit/>
          </a:bodyPr>
          <a:lstStyle/>
          <a:p>
            <a:pPr marL="800100" lvl="2" indent="0">
              <a:buNone/>
            </a:pPr>
            <a:r>
              <a:rPr lang="en-IN" dirty="0">
                <a:hlinkClick r:id="rId2"/>
              </a:rPr>
              <a:t>http://plnkr.co/edit/?p=preview</a:t>
            </a:r>
            <a:endParaRPr lang="en-IN" dirty="0"/>
          </a:p>
          <a:p>
            <a:pPr marL="800100" lvl="2" indent="0">
              <a:buNone/>
            </a:pPr>
            <a:endParaRPr lang="en-IN" dirty="0"/>
          </a:p>
        </p:txBody>
      </p:sp>
    </p:spTree>
    <p:extLst>
      <p:ext uri="{BB962C8B-B14F-4D97-AF65-F5344CB8AC3E}">
        <p14:creationId xmlns:p14="http://schemas.microsoft.com/office/powerpoint/2010/main" val="384615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357166"/>
            <a:ext cx="8856984" cy="6143668"/>
          </a:xfrm>
        </p:spPr>
        <p:txBody>
          <a:bodyPr/>
          <a:lstStyle/>
          <a:p>
            <a:pPr algn="ctr">
              <a:buNone/>
            </a:pPr>
            <a:endParaRPr lang="en-US" sz="6000" b="1" dirty="0">
              <a:solidFill>
                <a:schemeClr val="accent6"/>
              </a:solidFill>
              <a:effectLst>
                <a:outerShdw blurRad="38100" dist="38100" dir="2700000" algn="tl">
                  <a:srgbClr val="000000">
                    <a:alpha val="43137"/>
                  </a:srgbClr>
                </a:outerShdw>
              </a:effectLst>
            </a:endParaRPr>
          </a:p>
          <a:p>
            <a:pPr algn="ctr">
              <a:buNone/>
            </a:pPr>
            <a:r>
              <a:rPr lang="en-US" sz="6000" b="1" dirty="0">
                <a:solidFill>
                  <a:schemeClr val="accent6"/>
                </a:solidFill>
                <a:effectLst>
                  <a:outerShdw blurRad="38100" dist="38100" dir="2700000" algn="tl">
                    <a:srgbClr val="000000">
                      <a:alpha val="43137"/>
                    </a:srgbClr>
                  </a:outerShdw>
                </a:effectLst>
              </a:rPr>
              <a:t>Interpolation &amp; </a:t>
            </a:r>
            <a:r>
              <a:rPr lang="en-US" sz="6000" b="1" dirty="0" err="1">
                <a:solidFill>
                  <a:schemeClr val="accent6"/>
                </a:solidFill>
                <a:effectLst>
                  <a:outerShdw blurRad="38100" dist="38100" dir="2700000" algn="tl">
                    <a:srgbClr val="000000">
                      <a:alpha val="43137"/>
                    </a:srgbClr>
                  </a:outerShdw>
                </a:effectLst>
              </a:rPr>
              <a:t>DataBinding</a:t>
            </a:r>
            <a:endParaRPr lang="en-IN" sz="60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6CAF4-E993-4B9E-8352-0BF61E1CCA90}"/>
              </a:ext>
            </a:extLst>
          </p:cNvPr>
          <p:cNvSpPr>
            <a:spLocks noGrp="1"/>
          </p:cNvSpPr>
          <p:nvPr>
            <p:ph type="title"/>
          </p:nvPr>
        </p:nvSpPr>
        <p:spPr/>
        <p:txBody>
          <a:bodyPr/>
          <a:lstStyle/>
          <a:p>
            <a:r>
              <a:rPr lang="en-IN" dirty="0"/>
              <a:t>TypeScript function </a:t>
            </a:r>
          </a:p>
        </p:txBody>
      </p:sp>
      <p:sp>
        <p:nvSpPr>
          <p:cNvPr id="5" name="Content Placeholder 4">
            <a:extLst>
              <a:ext uri="{FF2B5EF4-FFF2-40B4-BE49-F238E27FC236}">
                <a16:creationId xmlns:a16="http://schemas.microsoft.com/office/drawing/2014/main" id="{96AE0A0A-916D-4A7F-AFA9-29B8B5D77549}"/>
              </a:ext>
            </a:extLst>
          </p:cNvPr>
          <p:cNvSpPr>
            <a:spLocks noGrp="1"/>
          </p:cNvSpPr>
          <p:nvPr>
            <p:ph idx="1"/>
          </p:nvPr>
        </p:nvSpPr>
        <p:spPr/>
        <p:txBody>
          <a:bodyPr>
            <a:normAutofit fontScale="62500" lnSpcReduction="20000"/>
          </a:bodyPr>
          <a:lstStyle/>
          <a:p>
            <a:r>
              <a:rPr lang="en-IN" dirty="0"/>
              <a:t>Functions are the fundamental building block of any applications in</a:t>
            </a:r>
          </a:p>
          <a:p>
            <a:pPr marL="0" indent="0">
              <a:buNone/>
            </a:pPr>
            <a:r>
              <a:rPr lang="en-IN" dirty="0"/>
              <a:t>JavaScript.</a:t>
            </a:r>
          </a:p>
          <a:p>
            <a:r>
              <a:rPr lang="en-IN" dirty="0"/>
              <a:t>JavaScript is a functional programming language, and so supports first  class functions.</a:t>
            </a:r>
          </a:p>
          <a:p>
            <a:r>
              <a:rPr lang="en-IN" dirty="0"/>
              <a:t>Allows build up layers of abstraction, classes, information  hiding, and modules (JavaScript does not support class, module,  private members).</a:t>
            </a:r>
          </a:p>
          <a:p>
            <a:r>
              <a:rPr lang="en-IN" dirty="0"/>
              <a:t>In TypeScript, while there are classes and modules, function still play  the key role in describing how to 'do' things.</a:t>
            </a:r>
          </a:p>
          <a:p>
            <a:r>
              <a:rPr lang="en-IN" dirty="0"/>
              <a:t>TypeScript adds some new capabilities to the standard JavaScript</a:t>
            </a:r>
          </a:p>
          <a:p>
            <a:r>
              <a:rPr lang="en-IN" dirty="0"/>
              <a:t>functions to make them easier to work with.</a:t>
            </a:r>
          </a:p>
          <a:p>
            <a:pPr lvl="1"/>
            <a:r>
              <a:rPr lang="en-IN" dirty="0"/>
              <a:t>Type Annotation for parameter and return type</a:t>
            </a:r>
          </a:p>
          <a:p>
            <a:pPr lvl="1"/>
            <a:r>
              <a:rPr lang="en-IN" dirty="0"/>
              <a:t>Optional and Default Parameter</a:t>
            </a:r>
          </a:p>
          <a:p>
            <a:pPr lvl="1"/>
            <a:r>
              <a:rPr lang="en-IN" dirty="0"/>
              <a:t>Rest Parameter</a:t>
            </a:r>
          </a:p>
          <a:p>
            <a:pPr lvl="1"/>
            <a:r>
              <a:rPr lang="en-IN" dirty="0"/>
              <a:t>Function Overloads</a:t>
            </a:r>
          </a:p>
          <a:p>
            <a:pPr lvl="1"/>
            <a:r>
              <a:rPr lang="en-IN" dirty="0"/>
              <a:t>Allows parameter and return type annotation</a:t>
            </a:r>
          </a:p>
          <a:p>
            <a:pPr lvl="1"/>
            <a:endParaRPr lang="en-IN" dirty="0"/>
          </a:p>
        </p:txBody>
      </p:sp>
    </p:spTree>
    <p:extLst>
      <p:ext uri="{BB962C8B-B14F-4D97-AF65-F5344CB8AC3E}">
        <p14:creationId xmlns:p14="http://schemas.microsoft.com/office/powerpoint/2010/main" val="15466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0FCD-EFCA-495C-ADE5-FABCE6B0F128}"/>
              </a:ext>
            </a:extLst>
          </p:cNvPr>
          <p:cNvSpPr>
            <a:spLocks noGrp="1"/>
          </p:cNvSpPr>
          <p:nvPr>
            <p:ph type="title"/>
          </p:nvPr>
        </p:nvSpPr>
        <p:spPr/>
        <p:txBody>
          <a:bodyPr>
            <a:normAutofit fontScale="90000"/>
          </a:bodyPr>
          <a:lstStyle/>
          <a:p>
            <a:r>
              <a:rPr lang="en-IN" b="1" dirty="0"/>
              <a:t>What is Angular Data Binding</a:t>
            </a:r>
            <a:br>
              <a:rPr lang="en-IN" b="1" dirty="0"/>
            </a:br>
            <a:endParaRPr lang="en-IN" dirty="0"/>
          </a:p>
        </p:txBody>
      </p:sp>
      <p:sp>
        <p:nvSpPr>
          <p:cNvPr id="3" name="Content Placeholder 2">
            <a:extLst>
              <a:ext uri="{FF2B5EF4-FFF2-40B4-BE49-F238E27FC236}">
                <a16:creationId xmlns:a16="http://schemas.microsoft.com/office/drawing/2014/main" id="{A0E35325-117E-4CC2-B78C-1BE3995E1E8E}"/>
              </a:ext>
            </a:extLst>
          </p:cNvPr>
          <p:cNvSpPr>
            <a:spLocks noGrp="1"/>
          </p:cNvSpPr>
          <p:nvPr>
            <p:ph idx="1"/>
          </p:nvPr>
        </p:nvSpPr>
        <p:spPr/>
        <p:txBody>
          <a:bodyPr>
            <a:normAutofit fontScale="85000" lnSpcReduction="20000"/>
          </a:bodyPr>
          <a:lstStyle/>
          <a:p>
            <a:r>
              <a:rPr lang="en-IN" dirty="0"/>
              <a:t>Angular Components are useless if they do not show any dynamic data. They also need to respond to user interactions and react to events.</a:t>
            </a:r>
          </a:p>
          <a:p>
            <a:r>
              <a:rPr lang="en-IN" dirty="0"/>
              <a:t>Data Binding is a process where data is passed from Angular Component to view (Template) and vice versa. The Data Binding is used to bind DOM Elements to Component properties.</a:t>
            </a:r>
          </a:p>
          <a:p>
            <a:r>
              <a:rPr lang="en-IN" dirty="0"/>
              <a:t> Binding can be used display component class property values to the user, change element styles, respond to a user event etc.</a:t>
            </a:r>
          </a:p>
          <a:p>
            <a:r>
              <a:rPr lang="en-IN" dirty="0"/>
              <a:t>The Data binding is not new to Angular. It existed in </a:t>
            </a:r>
            <a:r>
              <a:rPr lang="en-IN" dirty="0" err="1"/>
              <a:t>AngularJs</a:t>
            </a:r>
            <a:r>
              <a:rPr lang="en-IN" dirty="0"/>
              <a:t>., </a:t>
            </a:r>
          </a:p>
          <a:p>
            <a:endParaRPr lang="en-IN" dirty="0"/>
          </a:p>
        </p:txBody>
      </p:sp>
    </p:spTree>
    <p:extLst>
      <p:ext uri="{BB962C8B-B14F-4D97-AF65-F5344CB8AC3E}">
        <p14:creationId xmlns:p14="http://schemas.microsoft.com/office/powerpoint/2010/main" val="26846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a:t>
            </a:r>
            <a:r>
              <a:rPr lang="en-US" b="1" dirty="0">
                <a:effectLst>
                  <a:outerShdw blurRad="38100" dist="38100" dir="2700000" algn="tl">
                    <a:srgbClr val="000000">
                      <a:alpha val="43137"/>
                    </a:srgbClr>
                  </a:outerShdw>
                </a:effectLst>
              </a:rPr>
              <a:t>Data Binding</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r>
              <a:rPr lang="en-IN" dirty="0"/>
              <a:t>Data binding plays an important role in </a:t>
            </a:r>
            <a:r>
              <a:rPr lang="en-IN" i="1" dirty="0"/>
              <a:t>communication between</a:t>
            </a:r>
            <a:r>
              <a:rPr lang="en-IN" dirty="0"/>
              <a:t> a template and its component.</a:t>
            </a:r>
          </a:p>
          <a:p>
            <a:r>
              <a:rPr lang="en-IN" dirty="0"/>
              <a:t>Angular supports data binding, a mechanism for coordinating parts of a template with parts of a component. Add binding </a:t>
            </a:r>
            <a:r>
              <a:rPr lang="en-IN" dirty="0" err="1"/>
              <a:t>markup</a:t>
            </a:r>
            <a:r>
              <a:rPr lang="en-IN" dirty="0"/>
              <a:t> to the template HTML to tell Angular how to connect both sides.</a:t>
            </a:r>
          </a:p>
          <a:p>
            <a:r>
              <a:rPr lang="en-IN" dirty="0"/>
              <a:t>As the diagram shows, there are four forms of data binding syntax. Each form has a direction — to the DOM, from the DOM, or in both directions.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19539734"/>
              </p:ext>
            </p:extLst>
          </p:nvPr>
        </p:nvGraphicFramePr>
        <p:xfrm>
          <a:off x="971600" y="274638"/>
          <a:ext cx="7499176" cy="1874520"/>
        </p:xfrm>
        <a:graphic>
          <a:graphicData uri="http://schemas.openxmlformats.org/drawingml/2006/table">
            <a:tbl>
              <a:tblPr/>
              <a:tblGrid>
                <a:gridCol w="3749588">
                  <a:extLst>
                    <a:ext uri="{9D8B030D-6E8A-4147-A177-3AD203B41FA5}">
                      <a16:colId xmlns:a16="http://schemas.microsoft.com/office/drawing/2014/main" val="20000"/>
                    </a:ext>
                  </a:extLst>
                </a:gridCol>
                <a:gridCol w="3749588">
                  <a:extLst>
                    <a:ext uri="{9D8B030D-6E8A-4147-A177-3AD203B41FA5}">
                      <a16:colId xmlns:a16="http://schemas.microsoft.com/office/drawing/2014/main" val="20001"/>
                    </a:ext>
                  </a:extLst>
                </a:gridCol>
              </a:tblGrid>
              <a:tr h="239873">
                <a:tc>
                  <a:txBody>
                    <a:bodyPr/>
                    <a:lstStyle/>
                    <a:p>
                      <a:r>
                        <a:rPr lang="en-US" b="1" dirty="0">
                          <a:effectLst/>
                          <a:latin typeface="arial" panose="020B0604020202020204" pitchFamily="34" charset="0"/>
                        </a:rPr>
                        <a:t>Data Binding</a:t>
                      </a:r>
                      <a:endParaRPr lang="en-US" dirty="0">
                        <a:effectLst/>
                      </a:endParaRPr>
                    </a:p>
                  </a:txBody>
                  <a:tcPr marL="28575" marR="28575" marT="28575" marB="28575" anchor="ctr">
                    <a:lnL>
                      <a:noFill/>
                    </a:lnL>
                    <a:lnR>
                      <a:noFill/>
                    </a:lnR>
                    <a:lnT>
                      <a:noFill/>
                    </a:lnT>
                    <a:lnB>
                      <a:noFill/>
                    </a:lnB>
                    <a:solidFill>
                      <a:srgbClr val="FFA500"/>
                    </a:solidFill>
                  </a:tcPr>
                </a:tc>
                <a:tc>
                  <a:txBody>
                    <a:bodyPr/>
                    <a:lstStyle/>
                    <a:p>
                      <a:r>
                        <a:rPr lang="en-US" b="1">
                          <a:effectLst/>
                          <a:latin typeface="arial" panose="020B0604020202020204" pitchFamily="34" charset="0"/>
                        </a:rPr>
                        <a:t>Description</a:t>
                      </a:r>
                      <a:endParaRPr lang="en-US">
                        <a:effectLst/>
                      </a:endParaRPr>
                    </a:p>
                  </a:txBody>
                  <a:tcPr marL="28575" marR="28575" marT="28575" marB="28575" anchor="ctr">
                    <a:lnL>
                      <a:noFill/>
                    </a:lnL>
                    <a:lnR>
                      <a:noFill/>
                    </a:lnR>
                    <a:lnT>
                      <a:noFill/>
                    </a:lnT>
                    <a:lnB>
                      <a:noFill/>
                    </a:lnB>
                    <a:solidFill>
                      <a:srgbClr val="FFA500"/>
                    </a:solidFill>
                  </a:tcPr>
                </a:tc>
                <a:extLst>
                  <a:ext uri="{0D108BD9-81ED-4DB2-BD59-A6C34878D82A}">
                    <a16:rowId xmlns:a16="http://schemas.microsoft.com/office/drawing/2014/main" val="10000"/>
                  </a:ext>
                </a:extLst>
              </a:tr>
              <a:tr h="239873">
                <a:tc>
                  <a:txBody>
                    <a:bodyPr/>
                    <a:lstStyle/>
                    <a:p>
                      <a:r>
                        <a:rPr lang="en-US" dirty="0">
                          <a:effectLst/>
                          <a:latin typeface="arial" panose="020B0604020202020204" pitchFamily="34" charset="0"/>
                        </a:rPr>
                        <a:t>One way data-binding</a:t>
                      </a:r>
                      <a:endParaRPr lang="en-US" dirty="0"/>
                    </a:p>
                  </a:txBody>
                  <a:tcPr marL="28575" marR="28575" marT="28575" marB="28575" anchor="ctr">
                    <a:lnL>
                      <a:noFill/>
                    </a:lnL>
                    <a:lnR>
                      <a:noFill/>
                    </a:lnR>
                    <a:lnT>
                      <a:noFill/>
                    </a:lnT>
                    <a:lnB>
                      <a:noFill/>
                    </a:lnB>
                    <a:solidFill>
                      <a:srgbClr val="FFFFFF"/>
                    </a:solidFill>
                  </a:tcPr>
                </a:tc>
                <a:tc>
                  <a:txBody>
                    <a:bodyPr/>
                    <a:lstStyle/>
                    <a:p>
                      <a:r>
                        <a:rPr lang="en-US">
                          <a:effectLst/>
                          <a:latin typeface="arial" panose="020B0604020202020204" pitchFamily="34" charset="0"/>
                        </a:rPr>
                        <a:t>From Component to View Template</a:t>
                      </a:r>
                      <a:endParaRPr lang="en-US"/>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239873">
                <a:tc>
                  <a:txBody>
                    <a:bodyPr/>
                    <a:lstStyle/>
                    <a:p>
                      <a:r>
                        <a:rPr lang="en-US" dirty="0">
                          <a:effectLst/>
                          <a:latin typeface="arial" panose="020B0604020202020204" pitchFamily="34" charset="0"/>
                        </a:rPr>
                        <a:t>One way data-binding</a:t>
                      </a:r>
                      <a:endParaRPr lang="en-US" dirty="0"/>
                    </a:p>
                  </a:txBody>
                  <a:tcPr marL="28575" marR="28575" marT="28575" marB="28575" anchor="ctr">
                    <a:lnL>
                      <a:noFill/>
                    </a:lnL>
                    <a:lnR>
                      <a:noFill/>
                    </a:lnR>
                    <a:lnT>
                      <a:noFill/>
                    </a:lnT>
                    <a:lnB>
                      <a:noFill/>
                    </a:lnB>
                    <a:solidFill>
                      <a:srgbClr val="FFFFFF"/>
                    </a:solidFill>
                  </a:tcPr>
                </a:tc>
                <a:tc>
                  <a:txBody>
                    <a:bodyPr/>
                    <a:lstStyle/>
                    <a:p>
                      <a:r>
                        <a:rPr lang="en-US">
                          <a:effectLst/>
                          <a:latin typeface="arial" panose="020B0604020202020204" pitchFamily="34" charset="0"/>
                        </a:rPr>
                        <a:t>From View Template to Component</a:t>
                      </a:r>
                      <a:endParaRPr lang="en-US"/>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438389">
                <a:tc>
                  <a:txBody>
                    <a:bodyPr/>
                    <a:lstStyle/>
                    <a:p>
                      <a:r>
                        <a:rPr lang="en-US" dirty="0">
                          <a:effectLst/>
                          <a:latin typeface="arial" panose="020B0604020202020204" pitchFamily="34" charset="0"/>
                        </a:rPr>
                        <a:t>Two way data-binding</a:t>
                      </a:r>
                      <a:endParaRPr lang="en-US" dirty="0"/>
                    </a:p>
                  </a:txBody>
                  <a:tcPr marL="28575" marR="28575" marT="28575" marB="28575" anchor="ctr">
                    <a:lnL>
                      <a:noFill/>
                    </a:lnL>
                    <a:lnR>
                      <a:noFill/>
                    </a:lnR>
                    <a:lnT>
                      <a:noFill/>
                    </a:lnT>
                    <a:lnB>
                      <a:noFill/>
                    </a:lnB>
                    <a:solidFill>
                      <a:srgbClr val="FFFFFF"/>
                    </a:solidFill>
                  </a:tcPr>
                </a:tc>
                <a:tc>
                  <a:txBody>
                    <a:bodyPr/>
                    <a:lstStyle/>
                    <a:p>
                      <a:r>
                        <a:rPr lang="en-US" dirty="0">
                          <a:effectLst/>
                          <a:latin typeface="arial" panose="020B0604020202020204" pitchFamily="34" charset="0"/>
                        </a:rPr>
                        <a:t>From Component to View Template &amp; From View template to Component</a:t>
                      </a:r>
                      <a:endParaRPr lang="en-US" dirty="0"/>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pic>
        <p:nvPicPr>
          <p:cNvPr id="5" name="Picture 2"/>
          <p:cNvPicPr>
            <a:picLocks noChangeAspect="1" noChangeArrowheads="1"/>
          </p:cNvPicPr>
          <p:nvPr/>
        </p:nvPicPr>
        <p:blipFill>
          <a:blip r:embed="rId2"/>
          <a:srcRect/>
          <a:stretch>
            <a:fillRect/>
          </a:stretch>
        </p:blipFill>
        <p:spPr bwMode="auto">
          <a:xfrm>
            <a:off x="323528" y="2420888"/>
            <a:ext cx="3672408" cy="3639909"/>
          </a:xfrm>
          <a:prstGeom prst="rect">
            <a:avLst/>
          </a:prstGeom>
          <a:noFill/>
          <a:ln w="9525">
            <a:noFill/>
            <a:miter lim="800000"/>
            <a:headEnd/>
            <a:tailEnd/>
          </a:ln>
          <a:effectLst/>
        </p:spPr>
      </p:pic>
      <p:pic>
        <p:nvPicPr>
          <p:cNvPr id="7" name="Picture 6"/>
          <p:cNvPicPr>
            <a:picLocks noChangeAspect="1"/>
          </p:cNvPicPr>
          <p:nvPr/>
        </p:nvPicPr>
        <p:blipFill>
          <a:blip r:embed="rId3"/>
          <a:stretch>
            <a:fillRect/>
          </a:stretch>
        </p:blipFill>
        <p:spPr>
          <a:xfrm>
            <a:off x="4184367" y="2708920"/>
            <a:ext cx="4852152" cy="2880320"/>
          </a:xfrm>
          <a:prstGeom prst="rect">
            <a:avLst/>
          </a:prstGeom>
        </p:spPr>
      </p:pic>
    </p:spTree>
    <p:extLst>
      <p:ext uri="{BB962C8B-B14F-4D97-AF65-F5344CB8AC3E}">
        <p14:creationId xmlns:p14="http://schemas.microsoft.com/office/powerpoint/2010/main" val="286349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Different types of one-way data binding.</a:t>
            </a:r>
            <a:endParaRPr lang="en-US" dirty="0"/>
          </a:p>
        </p:txBody>
      </p:sp>
      <p:sp>
        <p:nvSpPr>
          <p:cNvPr id="6" name="Content Placeholder 5"/>
          <p:cNvSpPr>
            <a:spLocks noGrp="1"/>
          </p:cNvSpPr>
          <p:nvPr>
            <p:ph idx="1"/>
          </p:nvPr>
        </p:nvSpPr>
        <p:spPr/>
        <p:txBody>
          <a:bodyPr/>
          <a:lstStyle/>
          <a:p>
            <a:r>
              <a:rPr lang="en-US" dirty="0"/>
              <a:t>Interpolation Binding</a:t>
            </a:r>
          </a:p>
          <a:p>
            <a:r>
              <a:rPr lang="en-US" dirty="0"/>
              <a:t>Property Binding</a:t>
            </a:r>
          </a:p>
          <a:p>
            <a:r>
              <a:rPr lang="en-US" dirty="0"/>
              <a:t>Attribute Binding</a:t>
            </a:r>
          </a:p>
          <a:p>
            <a:r>
              <a:rPr lang="en-US" dirty="0"/>
              <a:t>Class Binding</a:t>
            </a:r>
          </a:p>
          <a:p>
            <a:r>
              <a:rPr lang="en-US" dirty="0"/>
              <a:t>Style Binding</a:t>
            </a:r>
          </a:p>
          <a:p>
            <a:r>
              <a:rPr lang="en-US" dirty="0"/>
              <a:t>Event Binding</a:t>
            </a:r>
            <a:br>
              <a:rPr lang="en-US" dirty="0"/>
            </a:br>
            <a:endParaRPr lang="en-US" dirty="0"/>
          </a:p>
          <a:p>
            <a:pPr marL="0" indent="0">
              <a:buNone/>
            </a:pPr>
            <a:endParaRPr lang="en-US" dirty="0"/>
          </a:p>
        </p:txBody>
      </p:sp>
    </p:spTree>
    <p:extLst>
      <p:ext uri="{BB962C8B-B14F-4D97-AF65-F5344CB8AC3E}">
        <p14:creationId xmlns:p14="http://schemas.microsoft.com/office/powerpoint/2010/main" val="115641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Interpolation Binding</a:t>
            </a:r>
            <a:br>
              <a:rPr lang="en-US" dirty="0"/>
            </a:br>
            <a:endParaRPr lang="en-US" dirty="0"/>
          </a:p>
        </p:txBody>
      </p:sp>
      <p:sp>
        <p:nvSpPr>
          <p:cNvPr id="3" name="Content Placeholder 2"/>
          <p:cNvSpPr>
            <a:spLocks noGrp="1"/>
          </p:cNvSpPr>
          <p:nvPr>
            <p:ph idx="1"/>
          </p:nvPr>
        </p:nvSpPr>
        <p:spPr>
          <a:xfrm>
            <a:off x="323528" y="836713"/>
            <a:ext cx="8229600" cy="4680520"/>
          </a:xfrm>
        </p:spPr>
        <p:txBody>
          <a:bodyPr>
            <a:normAutofit fontScale="92500" lnSpcReduction="10000"/>
          </a:bodyPr>
          <a:lstStyle/>
          <a:p>
            <a:r>
              <a:rPr lang="en-US" sz="2400" dirty="0"/>
              <a:t>With interpolation, we place the component property name in the View template, enclosed in </a:t>
            </a:r>
            <a:r>
              <a:rPr lang="en-US" sz="2400" i="1" dirty="0"/>
              <a:t>double curly braces: {{property Name}}. </a:t>
            </a:r>
          </a:p>
          <a:p>
            <a:r>
              <a:rPr lang="en-US" sz="2400" dirty="0"/>
              <a:t>In simple words, interpolation is nothing but how we use this binding expression {{}} in our project. We will see that with an example</a:t>
            </a:r>
          </a:p>
          <a:p>
            <a:r>
              <a:rPr lang="en-IN" sz="2400" dirty="0"/>
              <a:t>Interpolation provides the data-binding from </a:t>
            </a:r>
            <a:r>
              <a:rPr lang="en-IN" sz="2400" b="1" dirty="0"/>
              <a:t>component to the View</a:t>
            </a:r>
            <a:r>
              <a:rPr lang="en-IN" sz="2400" dirty="0"/>
              <a:t>. Interpolation is a one-way binding. It binds from Component Class to the Template.</a:t>
            </a:r>
            <a:endParaRPr lang="en-US" sz="2400" dirty="0"/>
          </a:p>
          <a:p>
            <a:r>
              <a:rPr lang="en-IN" sz="2400" b="1" dirty="0"/>
              <a:t>Notes on Interpolation</a:t>
            </a:r>
          </a:p>
          <a:p>
            <a:pPr lvl="1"/>
            <a:r>
              <a:rPr lang="en-IN" sz="2400" dirty="0"/>
              <a:t>Interpolation is one way from component to View</a:t>
            </a:r>
          </a:p>
          <a:p>
            <a:pPr lvl="1"/>
            <a:r>
              <a:rPr lang="en-IN" sz="2400" dirty="0"/>
              <a:t>Binding source is a Template expression</a:t>
            </a:r>
          </a:p>
          <a:p>
            <a:pPr lvl="1"/>
            <a:r>
              <a:rPr lang="en-IN" sz="2400" dirty="0"/>
              <a:t>Interpolation Expression must result in a string. If we return an object it will not work</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2067280" y="5157192"/>
            <a:ext cx="3872872" cy="1619121"/>
          </a:xfrm>
          <a:prstGeom prst="rect">
            <a:avLst/>
          </a:prstGeom>
        </p:spPr>
      </p:pic>
    </p:spTree>
    <p:extLst>
      <p:ext uri="{BB962C8B-B14F-4D97-AF65-F5344CB8AC3E}">
        <p14:creationId xmlns:p14="http://schemas.microsoft.com/office/powerpoint/2010/main" val="37707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Property Binding</a:t>
            </a:r>
            <a:endParaRPr lang="en-US" dirty="0"/>
          </a:p>
        </p:txBody>
      </p:sp>
      <p:sp>
        <p:nvSpPr>
          <p:cNvPr id="3" name="Content Placeholder 2"/>
          <p:cNvSpPr>
            <a:spLocks noGrp="1"/>
          </p:cNvSpPr>
          <p:nvPr>
            <p:ph idx="1"/>
          </p:nvPr>
        </p:nvSpPr>
        <p:spPr>
          <a:xfrm>
            <a:off x="457200" y="1600200"/>
            <a:ext cx="8229600" cy="5141168"/>
          </a:xfrm>
        </p:spPr>
        <p:txBody>
          <a:bodyPr>
            <a:normAutofit fontScale="70000" lnSpcReduction="20000"/>
          </a:bodyPr>
          <a:lstStyle/>
          <a:p>
            <a:r>
              <a:rPr lang="en-IN" dirty="0"/>
              <a:t>Property binding allows us to bind </a:t>
            </a:r>
            <a:r>
              <a:rPr lang="en-IN" b="1" dirty="0"/>
              <a:t>Property of a view element</a:t>
            </a:r>
            <a:r>
              <a:rPr lang="en-IN" dirty="0"/>
              <a:t> to the value of template expression</a:t>
            </a:r>
          </a:p>
          <a:p>
            <a:pPr marL="0" indent="0">
              <a:buNone/>
            </a:pPr>
            <a:r>
              <a:rPr lang="en-US" b="1" dirty="0"/>
              <a:t>     Syntax</a:t>
            </a:r>
          </a:p>
          <a:p>
            <a:pPr marL="0" indent="0">
              <a:buNone/>
            </a:pPr>
            <a:r>
              <a:rPr lang="en-US" b="1" i="1" dirty="0"/>
              <a:t>	[property] =’expression’</a:t>
            </a:r>
            <a:endParaRPr lang="en-US" dirty="0"/>
          </a:p>
          <a:p>
            <a:r>
              <a:rPr lang="en-US" dirty="0"/>
              <a:t>It is used to bind values of component/model properties to the HTML element.</a:t>
            </a:r>
          </a:p>
          <a:p>
            <a:r>
              <a:rPr lang="en-US" dirty="0"/>
              <a:t>Depending on the values, it will change the existing behavior of the HTML element.</a:t>
            </a:r>
          </a:p>
          <a:p>
            <a:r>
              <a:rPr lang="en-US" dirty="0"/>
              <a:t>In property binding, there is source and target. For this example, we can define it as [</a:t>
            </a:r>
            <a:r>
              <a:rPr lang="en-US" dirty="0" err="1"/>
              <a:t>innerHTML</a:t>
            </a:r>
            <a:r>
              <a:rPr lang="en-US" dirty="0"/>
              <a:t>] = '</a:t>
            </a:r>
            <a:r>
              <a:rPr lang="en-US" dirty="0" err="1"/>
              <a:t>firstname</a:t>
            </a:r>
            <a:r>
              <a:rPr lang="en-US" dirty="0"/>
              <a:t>'. Here, </a:t>
            </a:r>
            <a:r>
              <a:rPr lang="en-US" dirty="0" err="1"/>
              <a:t>innerHTML</a:t>
            </a:r>
            <a:r>
              <a:rPr lang="en-US" dirty="0"/>
              <a:t> is a target that is a property of span tag and source is a component property i.e. </a:t>
            </a:r>
            <a:r>
              <a:rPr lang="en-US" dirty="0" err="1"/>
              <a:t>firstname</a:t>
            </a:r>
            <a:r>
              <a:rPr lang="en-US" dirty="0"/>
              <a:t>. </a:t>
            </a:r>
          </a:p>
          <a:p>
            <a:r>
              <a:rPr lang="en-US" dirty="0" err="1"/>
              <a:t>Eg</a:t>
            </a:r>
            <a:r>
              <a:rPr lang="en-US" dirty="0"/>
              <a:t>. </a:t>
            </a:r>
            <a:r>
              <a:rPr lang="en-US" b="1" i="1" dirty="0">
                <a:solidFill>
                  <a:schemeClr val="accent6"/>
                </a:solidFill>
              </a:rPr>
              <a:t>&lt;</a:t>
            </a:r>
            <a:r>
              <a:rPr lang="en-US" b="1" i="1" dirty="0" err="1">
                <a:solidFill>
                  <a:schemeClr val="accent6"/>
                </a:solidFill>
              </a:rPr>
              <a:t>img</a:t>
            </a:r>
            <a:r>
              <a:rPr lang="en-US" b="1" i="1" dirty="0">
                <a:solidFill>
                  <a:schemeClr val="accent6"/>
                </a:solidFill>
              </a:rPr>
              <a:t> [</a:t>
            </a:r>
            <a:r>
              <a:rPr lang="en-US" b="1" i="1" dirty="0" err="1">
                <a:solidFill>
                  <a:schemeClr val="accent6"/>
                </a:solidFill>
              </a:rPr>
              <a:t>src</a:t>
            </a:r>
            <a:r>
              <a:rPr lang="en-US" b="1" i="1" dirty="0">
                <a:solidFill>
                  <a:schemeClr val="accent6"/>
                </a:solidFill>
              </a:rPr>
              <a:t>]=“{{</a:t>
            </a:r>
            <a:r>
              <a:rPr lang="en-US" b="1" i="1" dirty="0" err="1">
                <a:solidFill>
                  <a:schemeClr val="accent6"/>
                </a:solidFill>
              </a:rPr>
              <a:t>imageUrl</a:t>
            </a:r>
            <a:r>
              <a:rPr lang="en-US" b="1" i="1" dirty="0">
                <a:solidFill>
                  <a:schemeClr val="accent6"/>
                </a:solidFill>
              </a:rPr>
              <a:t>}}” /&gt;</a:t>
            </a:r>
          </a:p>
          <a:p>
            <a:r>
              <a:rPr lang="en-IN" b="1" dirty="0"/>
              <a:t>Notes on Property Binding</a:t>
            </a:r>
          </a:p>
          <a:p>
            <a:pPr lvl="1"/>
            <a:r>
              <a:rPr lang="en-IN" dirty="0"/>
              <a:t>Non-string return values are allowed</a:t>
            </a:r>
            <a:endParaRPr lang="en-US" dirty="0"/>
          </a:p>
          <a:p>
            <a:endParaRPr lang="en-IN" b="1" i="1" dirty="0">
              <a:solidFill>
                <a:schemeClr val="accent6"/>
              </a:solidFill>
            </a:endParaRPr>
          </a:p>
          <a:p>
            <a:endParaRPr lang="en-US" dirty="0"/>
          </a:p>
          <a:p>
            <a:pPr marL="0" indent="0">
              <a:buNone/>
            </a:pPr>
            <a:endParaRPr lang="en-US" dirty="0"/>
          </a:p>
        </p:txBody>
      </p:sp>
      <p:pic>
        <p:nvPicPr>
          <p:cNvPr id="4" name="Picture 3">
            <a:extLst>
              <a:ext uri="{FF2B5EF4-FFF2-40B4-BE49-F238E27FC236}">
                <a16:creationId xmlns:a16="http://schemas.microsoft.com/office/drawing/2014/main" id="{F870B163-B5E2-46E3-903D-708403EAD18B}"/>
              </a:ext>
            </a:extLst>
          </p:cNvPr>
          <p:cNvPicPr>
            <a:picLocks noChangeAspect="1"/>
          </p:cNvPicPr>
          <p:nvPr/>
        </p:nvPicPr>
        <p:blipFill>
          <a:blip r:embed="rId2"/>
          <a:stretch>
            <a:fillRect/>
          </a:stretch>
        </p:blipFill>
        <p:spPr>
          <a:xfrm>
            <a:off x="4716016" y="5085184"/>
            <a:ext cx="4104456" cy="726275"/>
          </a:xfrm>
          <a:prstGeom prst="rect">
            <a:avLst/>
          </a:prstGeom>
        </p:spPr>
      </p:pic>
    </p:spTree>
    <p:extLst>
      <p:ext uri="{BB962C8B-B14F-4D97-AF65-F5344CB8AC3E}">
        <p14:creationId xmlns:p14="http://schemas.microsoft.com/office/powerpoint/2010/main" val="47914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F26-4C0E-47B4-90D7-6BB3925EF11D}"/>
              </a:ext>
            </a:extLst>
          </p:cNvPr>
          <p:cNvSpPr>
            <a:spLocks noGrp="1"/>
          </p:cNvSpPr>
          <p:nvPr>
            <p:ph type="title"/>
          </p:nvPr>
        </p:nvSpPr>
        <p:spPr>
          <a:xfrm>
            <a:off x="457200" y="274638"/>
            <a:ext cx="8291264" cy="490066"/>
          </a:xfrm>
        </p:spPr>
        <p:txBody>
          <a:bodyPr>
            <a:normAutofit fontScale="90000"/>
          </a:bodyPr>
          <a:lstStyle/>
          <a:p>
            <a:r>
              <a:rPr lang="en-IN" b="1" dirty="0"/>
              <a:t>Property Binding Vs Interpolation</a:t>
            </a:r>
            <a:endParaRPr lang="en-IN" dirty="0"/>
          </a:p>
        </p:txBody>
      </p:sp>
      <p:sp>
        <p:nvSpPr>
          <p:cNvPr id="3" name="Content Placeholder 2">
            <a:extLst>
              <a:ext uri="{FF2B5EF4-FFF2-40B4-BE49-F238E27FC236}">
                <a16:creationId xmlns:a16="http://schemas.microsoft.com/office/drawing/2014/main" id="{99D50675-736E-4908-84A8-F61B3E30B49E}"/>
              </a:ext>
            </a:extLst>
          </p:cNvPr>
          <p:cNvSpPr>
            <a:spLocks noGrp="1"/>
          </p:cNvSpPr>
          <p:nvPr>
            <p:ph idx="1"/>
          </p:nvPr>
        </p:nvSpPr>
        <p:spPr>
          <a:xfrm>
            <a:off x="323528" y="1124744"/>
            <a:ext cx="8496944" cy="5544616"/>
          </a:xfrm>
        </p:spPr>
        <p:txBody>
          <a:bodyPr>
            <a:normAutofit fontScale="85000" lnSpcReduction="20000"/>
          </a:bodyPr>
          <a:lstStyle/>
          <a:p>
            <a:r>
              <a:rPr lang="en-IN" dirty="0"/>
              <a:t>Everything that can be done from Property binding can be done using the interpolation.  In fact, Angular automatically translates interpolations into the corresponding property bindings before rendering the view.</a:t>
            </a:r>
          </a:p>
          <a:p>
            <a:r>
              <a:rPr lang="en-IN" dirty="0"/>
              <a:t>Interpolation is simple and readable.  For example, the h1 title in interpolation is intuitive</a:t>
            </a:r>
          </a:p>
          <a:p>
            <a:pPr lvl="1"/>
            <a:r>
              <a:rPr lang="en-IN" dirty="0"/>
              <a:t>&lt;h1&gt; {{ title }} &lt;/h1&gt;</a:t>
            </a:r>
          </a:p>
          <a:p>
            <a:r>
              <a:rPr lang="en-IN" dirty="0"/>
              <a:t>And you can achieve the same result using the Property binding using</a:t>
            </a:r>
          </a:p>
          <a:p>
            <a:pPr lvl="1"/>
            <a:r>
              <a:rPr lang="en-IN" dirty="0"/>
              <a:t>&lt;h1 [</a:t>
            </a:r>
            <a:r>
              <a:rPr lang="en-IN" dirty="0" err="1"/>
              <a:t>innerText</a:t>
            </a:r>
            <a:r>
              <a:rPr lang="en-IN" dirty="0"/>
              <a:t>]="title"&gt;&lt;/h1&gt;</a:t>
            </a:r>
          </a:p>
          <a:p>
            <a:r>
              <a:rPr lang="en-IN" dirty="0"/>
              <a:t>Interpolation requires expression to return a string. If you want to set an element property to a non-string data value, you must use property binding.</a:t>
            </a:r>
          </a:p>
          <a:p>
            <a:endParaRPr lang="en-IN" dirty="0"/>
          </a:p>
          <a:p>
            <a:endParaRPr lang="en-IN" dirty="0"/>
          </a:p>
        </p:txBody>
      </p:sp>
    </p:spTree>
    <p:extLst>
      <p:ext uri="{BB962C8B-B14F-4D97-AF65-F5344CB8AC3E}">
        <p14:creationId xmlns:p14="http://schemas.microsoft.com/office/powerpoint/2010/main" val="213003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Attribute Binding</a:t>
            </a:r>
            <a:endParaRPr lang="en-US" dirty="0"/>
          </a:p>
        </p:txBody>
      </p:sp>
      <p:sp>
        <p:nvSpPr>
          <p:cNvPr id="3" name="Content Placeholder 2"/>
          <p:cNvSpPr>
            <a:spLocks noGrp="1"/>
          </p:cNvSpPr>
          <p:nvPr>
            <p:ph idx="1"/>
          </p:nvPr>
        </p:nvSpPr>
        <p:spPr/>
        <p:txBody>
          <a:bodyPr>
            <a:normAutofit/>
          </a:bodyPr>
          <a:lstStyle/>
          <a:p>
            <a:r>
              <a:rPr lang="en-US" dirty="0"/>
              <a:t>With attribute binding, we can set the value of an attribute directly. </a:t>
            </a:r>
            <a:r>
              <a:rPr lang="en-US" i="1" dirty="0"/>
              <a:t>The thing to note is that you must use the attribute binding only when there is no element property there to bind.</a:t>
            </a:r>
          </a:p>
          <a:p>
            <a:r>
              <a:rPr lang="en-US" dirty="0"/>
              <a:t>Syntax - </a:t>
            </a:r>
            <a:r>
              <a:rPr lang="en-IN" dirty="0"/>
              <a:t>start with the prefix </a:t>
            </a:r>
            <a:r>
              <a:rPr lang="en-IN" dirty="0" err="1"/>
              <a:t>attr</a:t>
            </a:r>
            <a:r>
              <a:rPr lang="en-IN" dirty="0"/>
              <a:t>, followed by a dot (.) and the name of the attribute</a:t>
            </a:r>
          </a:p>
          <a:p>
            <a:pPr>
              <a:buNone/>
            </a:pPr>
            <a:r>
              <a:rPr lang="en-US" dirty="0" err="1"/>
              <a:t>Eg</a:t>
            </a:r>
            <a:r>
              <a:rPr lang="en-US" dirty="0"/>
              <a:t>. </a:t>
            </a:r>
            <a:r>
              <a:rPr lang="en-US" b="1" dirty="0">
                <a:solidFill>
                  <a:schemeClr val="accent6"/>
                </a:solidFill>
              </a:rPr>
              <a:t>[</a:t>
            </a:r>
            <a:r>
              <a:rPr lang="en-US" b="1" dirty="0" err="1">
                <a:solidFill>
                  <a:schemeClr val="accent6"/>
                </a:solidFill>
              </a:rPr>
              <a:t>attr.colspan</a:t>
            </a:r>
            <a:r>
              <a:rPr lang="en-US" b="1" dirty="0">
                <a:solidFill>
                  <a:schemeClr val="accent6"/>
                </a:solidFill>
              </a:rPr>
              <a:t>]</a:t>
            </a:r>
            <a:endParaRPr lang="en-IN" b="1" dirty="0">
              <a:solidFill>
                <a:schemeClr val="accent6"/>
              </a:solidFill>
            </a:endParaRPr>
          </a:p>
          <a:p>
            <a:endParaRPr lang="en-US" dirty="0"/>
          </a:p>
          <a:p>
            <a:endParaRPr lang="en-US" dirty="0"/>
          </a:p>
        </p:txBody>
      </p:sp>
    </p:spTree>
    <p:extLst>
      <p:ext uri="{BB962C8B-B14F-4D97-AF65-F5344CB8AC3E}">
        <p14:creationId xmlns:p14="http://schemas.microsoft.com/office/powerpoint/2010/main" val="6122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Class Binding (Changing a Single Class)</a:t>
            </a:r>
            <a:endParaRPr lang="en-US" dirty="0"/>
          </a:p>
        </p:txBody>
      </p:sp>
      <p:sp>
        <p:nvSpPr>
          <p:cNvPr id="3" name="Content Placeholder 2"/>
          <p:cNvSpPr>
            <a:spLocks noGrp="1"/>
          </p:cNvSpPr>
          <p:nvPr>
            <p:ph idx="1"/>
          </p:nvPr>
        </p:nvSpPr>
        <p:spPr/>
        <p:txBody>
          <a:bodyPr>
            <a:normAutofit fontScale="92500"/>
          </a:bodyPr>
          <a:lstStyle/>
          <a:p>
            <a:r>
              <a:rPr lang="en-US" dirty="0"/>
              <a:t>By using the class binding, we can </a:t>
            </a:r>
            <a:r>
              <a:rPr lang="en-US" i="1" dirty="0"/>
              <a:t>add and remove CSS class</a:t>
            </a:r>
            <a:r>
              <a:rPr lang="en-US" dirty="0"/>
              <a:t> names from HTML elements</a:t>
            </a:r>
          </a:p>
          <a:p>
            <a:r>
              <a:rPr lang="en-US" dirty="0"/>
              <a:t>It is similar to the attribute binding but it starts with the prefix class, optionally followed by a dot (.) and the name of a CSS class: [class. Class-name]</a:t>
            </a:r>
          </a:p>
          <a:p>
            <a:r>
              <a:rPr lang="en-IN" dirty="0"/>
              <a:t>You can add and remove CSS class names from an element's class attribute with a class binding.</a:t>
            </a:r>
          </a:p>
          <a:p>
            <a:pPr>
              <a:buNone/>
            </a:pPr>
            <a:r>
              <a:rPr lang="en-US" dirty="0"/>
              <a:t>Syntax - </a:t>
            </a:r>
            <a:r>
              <a:rPr lang="en-US" b="1" dirty="0">
                <a:solidFill>
                  <a:schemeClr val="accent6"/>
                </a:solidFill>
              </a:rPr>
              <a:t>[</a:t>
            </a:r>
            <a:r>
              <a:rPr lang="en-US" b="1" dirty="0" err="1">
                <a:solidFill>
                  <a:schemeClr val="accent6"/>
                </a:solidFill>
              </a:rPr>
              <a:t>class.class</a:t>
            </a:r>
            <a:r>
              <a:rPr lang="en-US" b="1" dirty="0">
                <a:solidFill>
                  <a:schemeClr val="accent6"/>
                </a:solidFill>
              </a:rPr>
              <a:t>-name]</a:t>
            </a:r>
          </a:p>
          <a:p>
            <a:endParaRPr lang="en-US" dirty="0"/>
          </a:p>
        </p:txBody>
      </p:sp>
    </p:spTree>
    <p:extLst>
      <p:ext uri="{BB962C8B-B14F-4D97-AF65-F5344CB8AC3E}">
        <p14:creationId xmlns:p14="http://schemas.microsoft.com/office/powerpoint/2010/main" val="17827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Style Binding (Changing a Single Style)</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By using the style binding, we can set inline styles to the HTML element.</a:t>
            </a:r>
          </a:p>
          <a:p>
            <a:r>
              <a:rPr lang="en-US" dirty="0"/>
              <a:t>One important point here is that it is used to set single line style. If you want to send multiple line style, then Angular provides a good attribute directive called </a:t>
            </a:r>
            <a:r>
              <a:rPr lang="en-US" i="1" dirty="0" err="1"/>
              <a:t>NgStyle</a:t>
            </a:r>
            <a:r>
              <a:rPr lang="en-US" dirty="0"/>
              <a:t>.</a:t>
            </a:r>
          </a:p>
          <a:p>
            <a:pPr marL="0" indent="0">
              <a:buNone/>
            </a:pPr>
            <a:r>
              <a:rPr lang="en-US" b="1" dirty="0"/>
              <a:t>Syntax</a:t>
            </a:r>
            <a:endParaRPr lang="en-US" dirty="0"/>
          </a:p>
          <a:p>
            <a:r>
              <a:rPr lang="en-US" dirty="0"/>
              <a:t>It is similar to the attribute and class binding. It also starts with the prefix style, followed by a dot (.) and the name of a CSS style property:</a:t>
            </a:r>
            <a:r>
              <a:rPr lang="en-US" b="1" dirty="0"/>
              <a:t> [style. Style-property</a:t>
            </a:r>
            <a:r>
              <a:rPr lang="en-US" dirty="0"/>
              <a:t>].</a:t>
            </a:r>
          </a:p>
          <a:p>
            <a:endParaRPr lang="en-US" dirty="0"/>
          </a:p>
        </p:txBody>
      </p:sp>
    </p:spTree>
    <p:extLst>
      <p:ext uri="{BB962C8B-B14F-4D97-AF65-F5344CB8AC3E}">
        <p14:creationId xmlns:p14="http://schemas.microsoft.com/office/powerpoint/2010/main" val="54763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1E0ED-E29B-4877-A0B1-E580575B0E9C}"/>
              </a:ext>
            </a:extLst>
          </p:cNvPr>
          <p:cNvSpPr>
            <a:spLocks noGrp="1"/>
          </p:cNvSpPr>
          <p:nvPr>
            <p:ph type="title"/>
          </p:nvPr>
        </p:nvSpPr>
        <p:spPr>
          <a:xfrm>
            <a:off x="457200" y="274638"/>
            <a:ext cx="8229600" cy="634082"/>
          </a:xfrm>
        </p:spPr>
        <p:txBody>
          <a:bodyPr>
            <a:normAutofit fontScale="90000"/>
          </a:bodyPr>
          <a:lstStyle/>
          <a:p>
            <a:r>
              <a:rPr lang="en-IN" b="1" dirty="0"/>
              <a:t>Classes</a:t>
            </a:r>
            <a:endParaRPr lang="en-IN" dirty="0"/>
          </a:p>
        </p:txBody>
      </p:sp>
      <p:sp>
        <p:nvSpPr>
          <p:cNvPr id="5" name="Content Placeholder 4">
            <a:extLst>
              <a:ext uri="{FF2B5EF4-FFF2-40B4-BE49-F238E27FC236}">
                <a16:creationId xmlns:a16="http://schemas.microsoft.com/office/drawing/2014/main" id="{BF27E60F-930D-4FFE-8014-A2526F8F0D7C}"/>
              </a:ext>
            </a:extLst>
          </p:cNvPr>
          <p:cNvSpPr>
            <a:spLocks noGrp="1"/>
          </p:cNvSpPr>
          <p:nvPr>
            <p:ph idx="1"/>
          </p:nvPr>
        </p:nvSpPr>
        <p:spPr>
          <a:xfrm>
            <a:off x="457200" y="980728"/>
            <a:ext cx="8507288" cy="5602634"/>
          </a:xfrm>
        </p:spPr>
        <p:txBody>
          <a:bodyPr>
            <a:normAutofit fontScale="62500" lnSpcReduction="20000"/>
          </a:bodyPr>
          <a:lstStyle/>
          <a:p>
            <a:r>
              <a:rPr lang="en-IN" dirty="0"/>
              <a:t>TypeScript classes are basic unit of abstraction very similar to C#/Java classes. </a:t>
            </a:r>
          </a:p>
          <a:p>
            <a:r>
              <a:rPr lang="en-IN" dirty="0"/>
              <a:t>In TypeScript a class can be defined with keyword “class” followed by class name. </a:t>
            </a:r>
          </a:p>
          <a:p>
            <a:r>
              <a:rPr lang="en-IN" dirty="0"/>
              <a:t>TypeScript classes can contain constructor, fields, properties and functions. </a:t>
            </a:r>
          </a:p>
          <a:p>
            <a:r>
              <a:rPr lang="en-IN" dirty="0"/>
              <a:t>TypeScript allows developers to define the scope of variable inside classes as “public” or “private”.  It’s important to note that the “public/private” keyword are only available in TypeScript, once it’s converted to JavaScript there is no way to distinguish between the two and both can be called. TypeScript defines a constructor using keyword “constructor”.</a:t>
            </a:r>
          </a:p>
          <a:p>
            <a:endParaRPr lang="en-IN" dirty="0"/>
          </a:p>
          <a:p>
            <a:pPr lvl="1"/>
            <a:r>
              <a:rPr lang="en-IN" dirty="0"/>
              <a:t>Can implement interfaces</a:t>
            </a:r>
          </a:p>
          <a:p>
            <a:pPr lvl="1"/>
            <a:r>
              <a:rPr lang="en-IN" dirty="0"/>
              <a:t>Inheritance</a:t>
            </a:r>
          </a:p>
          <a:p>
            <a:pPr lvl="1"/>
            <a:r>
              <a:rPr lang="en-IN" dirty="0"/>
              <a:t>Instance methods/members</a:t>
            </a:r>
          </a:p>
          <a:p>
            <a:pPr lvl="1"/>
            <a:r>
              <a:rPr lang="en-IN" dirty="0"/>
              <a:t>Static methods/members</a:t>
            </a:r>
          </a:p>
          <a:p>
            <a:pPr lvl="1"/>
            <a:r>
              <a:rPr lang="en-IN" dirty="0"/>
              <a:t>Single constructor</a:t>
            </a:r>
          </a:p>
          <a:p>
            <a:pPr lvl="1"/>
            <a:r>
              <a:rPr lang="en-IN" dirty="0"/>
              <a:t>Default/Optional parameter</a:t>
            </a:r>
          </a:p>
          <a:p>
            <a:pPr lvl="1"/>
            <a:r>
              <a:rPr lang="en-IN" dirty="0"/>
              <a:t>ES6 class syntax</a:t>
            </a:r>
          </a:p>
          <a:p>
            <a:endParaRPr lang="en-IN" dirty="0"/>
          </a:p>
          <a:p>
            <a:endParaRPr lang="en-IN" dirty="0"/>
          </a:p>
        </p:txBody>
      </p:sp>
    </p:spTree>
    <p:extLst>
      <p:ext uri="{BB962C8B-B14F-4D97-AF65-F5344CB8AC3E}">
        <p14:creationId xmlns:p14="http://schemas.microsoft.com/office/powerpoint/2010/main" val="3290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5240" cy="778098"/>
          </a:xfrm>
        </p:spPr>
        <p:txBody>
          <a:bodyPr/>
          <a:lstStyle/>
          <a:p>
            <a:r>
              <a:rPr lang="en-US" dirty="0"/>
              <a:t>Event binding</a:t>
            </a:r>
          </a:p>
        </p:txBody>
      </p:sp>
      <p:sp>
        <p:nvSpPr>
          <p:cNvPr id="3" name="Content Placeholder 2"/>
          <p:cNvSpPr>
            <a:spLocks noGrp="1"/>
          </p:cNvSpPr>
          <p:nvPr>
            <p:ph idx="1"/>
          </p:nvPr>
        </p:nvSpPr>
        <p:spPr>
          <a:xfrm>
            <a:off x="457200" y="1268760"/>
            <a:ext cx="8686800" cy="5589240"/>
          </a:xfrm>
        </p:spPr>
        <p:txBody>
          <a:bodyPr>
            <a:normAutofit fontScale="77500" lnSpcReduction="20000"/>
          </a:bodyPr>
          <a:lstStyle/>
          <a:p>
            <a:r>
              <a:rPr lang="en-US" dirty="0"/>
              <a:t>Event binding flows or binds the data from an HTML element to a component.</a:t>
            </a:r>
          </a:p>
          <a:p>
            <a:r>
              <a:rPr lang="en-US" dirty="0"/>
              <a:t>Event handling happen between html to component.</a:t>
            </a:r>
          </a:p>
          <a:p>
            <a:r>
              <a:rPr lang="en-IN" dirty="0"/>
              <a:t>Event binding allows us to work in reverse from property binding. We can send information from the view, to the component class. Such information usually involves a click, hover or typing.</a:t>
            </a:r>
          </a:p>
          <a:p>
            <a:r>
              <a:rPr lang="en-US" dirty="0"/>
              <a:t>So far we have seen the data flow in one direction like from component to element. But some times we need to send the data from an element to a component.  Means clicking the button, typing text box etc. So to meet this, we have a concept called </a:t>
            </a:r>
            <a:r>
              <a:rPr lang="en-US" b="1" dirty="0">
                <a:effectLst>
                  <a:outerShdw blurRad="38100" dist="38100" dir="2700000" algn="tl">
                    <a:srgbClr val="000000">
                      <a:alpha val="43137"/>
                    </a:srgbClr>
                  </a:outerShdw>
                </a:effectLst>
              </a:rPr>
              <a:t>Event Binding</a:t>
            </a:r>
            <a:r>
              <a:rPr lang="en-US" dirty="0"/>
              <a:t>.</a:t>
            </a:r>
          </a:p>
          <a:p>
            <a:r>
              <a:rPr lang="en-IN" b="1" dirty="0"/>
              <a:t>Notes on Event Binding</a:t>
            </a:r>
          </a:p>
          <a:p>
            <a:pPr lvl="1"/>
            <a:r>
              <a:rPr lang="en-IN" dirty="0"/>
              <a:t>Event Binding is one way from View to Component</a:t>
            </a:r>
          </a:p>
          <a:p>
            <a:pPr lvl="1"/>
            <a:r>
              <a:rPr lang="en-IN" dirty="0"/>
              <a:t>Binding source is a Template statement</a:t>
            </a:r>
          </a:p>
          <a:p>
            <a:pPr lvl="1"/>
            <a:r>
              <a:rPr lang="en-IN" dirty="0"/>
              <a:t>Sample : https://codesandbox.io/s/q9xmpqlo5q</a:t>
            </a:r>
          </a:p>
          <a:p>
            <a:pPr marL="0" indent="0">
              <a:buNone/>
            </a:pPr>
            <a:endParaRPr lang="en-US" dirty="0"/>
          </a:p>
        </p:txBody>
      </p:sp>
    </p:spTree>
    <p:extLst>
      <p:ext uri="{BB962C8B-B14F-4D97-AF65-F5344CB8AC3E}">
        <p14:creationId xmlns:p14="http://schemas.microsoft.com/office/powerpoint/2010/main" val="16668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F4A7-F21E-4062-BCF8-7624749C4307}"/>
              </a:ext>
            </a:extLst>
          </p:cNvPr>
          <p:cNvSpPr>
            <a:spLocks noGrp="1"/>
          </p:cNvSpPr>
          <p:nvPr>
            <p:ph type="title"/>
          </p:nvPr>
        </p:nvSpPr>
        <p:spPr>
          <a:xfrm>
            <a:off x="457200" y="274638"/>
            <a:ext cx="8003232" cy="346050"/>
          </a:xfrm>
        </p:spPr>
        <p:txBody>
          <a:bodyPr>
            <a:normAutofit fontScale="90000"/>
          </a:bodyPr>
          <a:lstStyle/>
          <a:p>
            <a:r>
              <a:rPr lang="en-IN" b="1" dirty="0"/>
              <a:t>Types of Event Binding</a:t>
            </a:r>
            <a:endParaRPr lang="en-IN" dirty="0"/>
          </a:p>
        </p:txBody>
      </p:sp>
      <p:sp>
        <p:nvSpPr>
          <p:cNvPr id="3" name="Content Placeholder 2">
            <a:extLst>
              <a:ext uri="{FF2B5EF4-FFF2-40B4-BE49-F238E27FC236}">
                <a16:creationId xmlns:a16="http://schemas.microsoft.com/office/drawing/2014/main" id="{3E4256F2-72E2-4855-B5D9-5514CCE87BFF}"/>
              </a:ext>
            </a:extLst>
          </p:cNvPr>
          <p:cNvSpPr>
            <a:spLocks noGrp="1"/>
          </p:cNvSpPr>
          <p:nvPr>
            <p:ph idx="1"/>
          </p:nvPr>
        </p:nvSpPr>
        <p:spPr>
          <a:xfrm>
            <a:off x="251520" y="764704"/>
            <a:ext cx="8784976" cy="6093296"/>
          </a:xfrm>
        </p:spPr>
        <p:txBody>
          <a:bodyPr>
            <a:normAutofit fontScale="47500" lnSpcReduction="20000"/>
          </a:bodyPr>
          <a:lstStyle/>
          <a:p>
            <a:r>
              <a:rPr lang="en-IN" dirty="0"/>
              <a:t>(focus)="</a:t>
            </a:r>
            <a:r>
              <a:rPr lang="en-IN" dirty="0" err="1"/>
              <a:t>myMethod</a:t>
            </a:r>
            <a:r>
              <a:rPr lang="en-IN" dirty="0"/>
              <a:t>()"  // An element has received focus</a:t>
            </a:r>
          </a:p>
          <a:p>
            <a:r>
              <a:rPr lang="en-IN" dirty="0"/>
              <a:t>(blur)="</a:t>
            </a:r>
            <a:r>
              <a:rPr lang="en-IN" dirty="0" err="1"/>
              <a:t>myMethod</a:t>
            </a:r>
            <a:r>
              <a:rPr lang="en-IN" dirty="0"/>
              <a:t>()"   // An element has lost focus</a:t>
            </a:r>
          </a:p>
          <a:p>
            <a:endParaRPr lang="en-IN" dirty="0"/>
          </a:p>
          <a:p>
            <a:r>
              <a:rPr lang="en-IN" dirty="0"/>
              <a:t>(submit)="</a:t>
            </a:r>
            <a:r>
              <a:rPr lang="en-IN" dirty="0" err="1"/>
              <a:t>myMethod</a:t>
            </a:r>
            <a:r>
              <a:rPr lang="en-IN" dirty="0"/>
              <a:t>()"  // A submit button has been pressed</a:t>
            </a:r>
          </a:p>
          <a:p>
            <a:endParaRPr lang="en-IN" dirty="0"/>
          </a:p>
          <a:p>
            <a:r>
              <a:rPr lang="en-IN" dirty="0"/>
              <a:t>(scroll)="</a:t>
            </a:r>
            <a:r>
              <a:rPr lang="en-IN" dirty="0" err="1"/>
              <a:t>myMethod</a:t>
            </a:r>
            <a:r>
              <a:rPr lang="en-IN" dirty="0"/>
              <a:t>()"</a:t>
            </a:r>
          </a:p>
          <a:p>
            <a:endParaRPr lang="en-IN" dirty="0"/>
          </a:p>
          <a:p>
            <a:r>
              <a:rPr lang="en-IN" dirty="0"/>
              <a:t>(cut)="</a:t>
            </a:r>
            <a:r>
              <a:rPr lang="en-IN" dirty="0" err="1"/>
              <a:t>myMethod</a:t>
            </a:r>
            <a:r>
              <a:rPr lang="en-IN" dirty="0"/>
              <a:t>()"</a:t>
            </a:r>
          </a:p>
          <a:p>
            <a:r>
              <a:rPr lang="en-IN" dirty="0"/>
              <a:t>(copy)="</a:t>
            </a:r>
            <a:r>
              <a:rPr lang="en-IN" dirty="0" err="1"/>
              <a:t>myMethod</a:t>
            </a:r>
            <a:r>
              <a:rPr lang="en-IN" dirty="0"/>
              <a:t>()"</a:t>
            </a:r>
          </a:p>
          <a:p>
            <a:r>
              <a:rPr lang="en-IN" dirty="0"/>
              <a:t>(paste)="</a:t>
            </a:r>
            <a:r>
              <a:rPr lang="en-IN" dirty="0" err="1"/>
              <a:t>myMethod</a:t>
            </a:r>
            <a:r>
              <a:rPr lang="en-IN" dirty="0"/>
              <a:t>()"</a:t>
            </a:r>
          </a:p>
          <a:p>
            <a:endParaRPr lang="en-IN" dirty="0"/>
          </a:p>
          <a:p>
            <a:r>
              <a:rPr lang="en-IN" dirty="0"/>
              <a:t>(</a:t>
            </a:r>
            <a:r>
              <a:rPr lang="en-IN" dirty="0" err="1"/>
              <a:t>keydown</a:t>
            </a:r>
            <a:r>
              <a:rPr lang="en-IN" dirty="0"/>
              <a:t>)="</a:t>
            </a:r>
            <a:r>
              <a:rPr lang="en-IN" dirty="0" err="1"/>
              <a:t>myMethod</a:t>
            </a:r>
            <a:r>
              <a:rPr lang="en-IN" dirty="0"/>
              <a:t>()"</a:t>
            </a:r>
          </a:p>
          <a:p>
            <a:r>
              <a:rPr lang="en-IN" dirty="0"/>
              <a:t>(keypress)="</a:t>
            </a:r>
            <a:r>
              <a:rPr lang="en-IN" dirty="0" err="1"/>
              <a:t>myMethod</a:t>
            </a:r>
            <a:r>
              <a:rPr lang="en-IN" dirty="0"/>
              <a:t>()"</a:t>
            </a:r>
          </a:p>
          <a:p>
            <a:r>
              <a:rPr lang="en-IN" dirty="0"/>
              <a:t>(</a:t>
            </a:r>
            <a:r>
              <a:rPr lang="en-IN" dirty="0" err="1"/>
              <a:t>keyup</a:t>
            </a:r>
            <a:r>
              <a:rPr lang="en-IN" dirty="0"/>
              <a:t>)="</a:t>
            </a:r>
            <a:r>
              <a:rPr lang="en-IN" dirty="0" err="1"/>
              <a:t>myMethod</a:t>
            </a:r>
            <a:r>
              <a:rPr lang="en-IN" dirty="0"/>
              <a:t>()"</a:t>
            </a:r>
          </a:p>
          <a:p>
            <a:endParaRPr lang="en-IN" dirty="0"/>
          </a:p>
          <a:p>
            <a:r>
              <a:rPr lang="en-IN" dirty="0"/>
              <a:t>(</a:t>
            </a:r>
            <a:r>
              <a:rPr lang="en-IN" dirty="0" err="1"/>
              <a:t>mouseenter</a:t>
            </a:r>
            <a:r>
              <a:rPr lang="en-IN" dirty="0"/>
              <a:t>)="</a:t>
            </a:r>
            <a:r>
              <a:rPr lang="en-IN" dirty="0" err="1"/>
              <a:t>myMethod</a:t>
            </a:r>
            <a:r>
              <a:rPr lang="en-IN" dirty="0"/>
              <a:t>()"</a:t>
            </a:r>
          </a:p>
          <a:p>
            <a:r>
              <a:rPr lang="en-IN" dirty="0"/>
              <a:t>(</a:t>
            </a:r>
            <a:r>
              <a:rPr lang="en-IN" dirty="0" err="1"/>
              <a:t>mousedown</a:t>
            </a:r>
            <a:r>
              <a:rPr lang="en-IN" dirty="0"/>
              <a:t>)="</a:t>
            </a:r>
            <a:r>
              <a:rPr lang="en-IN" dirty="0" err="1"/>
              <a:t>myMethod</a:t>
            </a:r>
            <a:r>
              <a:rPr lang="en-IN" dirty="0"/>
              <a:t>()"</a:t>
            </a:r>
          </a:p>
          <a:p>
            <a:r>
              <a:rPr lang="en-IN" dirty="0"/>
              <a:t>(</a:t>
            </a:r>
            <a:r>
              <a:rPr lang="en-IN" dirty="0" err="1"/>
              <a:t>mouseup</a:t>
            </a:r>
            <a:r>
              <a:rPr lang="en-IN" dirty="0"/>
              <a:t>)="</a:t>
            </a:r>
            <a:r>
              <a:rPr lang="en-IN" dirty="0" err="1"/>
              <a:t>myMethod</a:t>
            </a:r>
            <a:r>
              <a:rPr lang="en-IN" dirty="0"/>
              <a:t>()"</a:t>
            </a:r>
          </a:p>
          <a:p>
            <a:endParaRPr lang="en-IN" dirty="0"/>
          </a:p>
          <a:p>
            <a:r>
              <a:rPr lang="en-IN" dirty="0"/>
              <a:t>(click)="</a:t>
            </a:r>
            <a:r>
              <a:rPr lang="en-IN" dirty="0" err="1"/>
              <a:t>myMethod</a:t>
            </a:r>
            <a:r>
              <a:rPr lang="en-IN" dirty="0"/>
              <a:t>()"</a:t>
            </a:r>
          </a:p>
          <a:p>
            <a:r>
              <a:rPr lang="en-IN" dirty="0"/>
              <a:t>(</a:t>
            </a:r>
            <a:r>
              <a:rPr lang="en-IN" dirty="0" err="1"/>
              <a:t>dblclick</a:t>
            </a:r>
            <a:r>
              <a:rPr lang="en-IN" dirty="0"/>
              <a:t>)="</a:t>
            </a:r>
            <a:r>
              <a:rPr lang="en-IN" dirty="0" err="1"/>
              <a:t>myMethod</a:t>
            </a:r>
            <a:r>
              <a:rPr lang="en-IN" dirty="0"/>
              <a:t>()"</a:t>
            </a:r>
          </a:p>
          <a:p>
            <a:endParaRPr lang="en-IN" dirty="0"/>
          </a:p>
          <a:p>
            <a:r>
              <a:rPr lang="en-IN" dirty="0"/>
              <a:t>(drag)="</a:t>
            </a:r>
            <a:r>
              <a:rPr lang="en-IN" dirty="0" err="1"/>
              <a:t>myMethod</a:t>
            </a:r>
            <a:r>
              <a:rPr lang="en-IN" dirty="0"/>
              <a:t>()"</a:t>
            </a:r>
          </a:p>
          <a:p>
            <a:r>
              <a:rPr lang="en-IN" dirty="0"/>
              <a:t>(</a:t>
            </a:r>
            <a:r>
              <a:rPr lang="en-IN" dirty="0" err="1"/>
              <a:t>dragover</a:t>
            </a:r>
            <a:r>
              <a:rPr lang="en-IN" dirty="0"/>
              <a:t>)="</a:t>
            </a:r>
            <a:r>
              <a:rPr lang="en-IN" dirty="0" err="1"/>
              <a:t>myMethod</a:t>
            </a:r>
            <a:r>
              <a:rPr lang="en-IN" dirty="0"/>
              <a:t>()"</a:t>
            </a:r>
          </a:p>
          <a:p>
            <a:r>
              <a:rPr lang="en-IN" dirty="0"/>
              <a:t>(drop)="</a:t>
            </a:r>
            <a:r>
              <a:rPr lang="en-IN" dirty="0" err="1"/>
              <a:t>myMethod</a:t>
            </a:r>
            <a:r>
              <a:rPr lang="en-IN" dirty="0"/>
              <a:t>()"</a:t>
            </a:r>
          </a:p>
        </p:txBody>
      </p:sp>
    </p:spTree>
    <p:extLst>
      <p:ext uri="{BB962C8B-B14F-4D97-AF65-F5344CB8AC3E}">
        <p14:creationId xmlns:p14="http://schemas.microsoft.com/office/powerpoint/2010/main" val="22527186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31224" cy="490066"/>
          </a:xfrm>
        </p:spPr>
        <p:txBody>
          <a:bodyPr>
            <a:normAutofit fontScale="90000"/>
          </a:bodyPr>
          <a:lstStyle/>
          <a:p>
            <a:r>
              <a:rPr lang="en-US" dirty="0"/>
              <a:t>Two Way data binding</a:t>
            </a:r>
          </a:p>
        </p:txBody>
      </p:sp>
      <p:sp>
        <p:nvSpPr>
          <p:cNvPr id="3" name="Content Placeholder 2"/>
          <p:cNvSpPr>
            <a:spLocks noGrp="1"/>
          </p:cNvSpPr>
          <p:nvPr>
            <p:ph idx="1"/>
          </p:nvPr>
        </p:nvSpPr>
        <p:spPr>
          <a:xfrm>
            <a:off x="323528" y="1124744"/>
            <a:ext cx="8424936" cy="5616624"/>
          </a:xfrm>
        </p:spPr>
        <p:txBody>
          <a:bodyPr>
            <a:normAutofit fontScale="77500" lnSpcReduction="20000"/>
          </a:bodyPr>
          <a:lstStyle/>
          <a:p>
            <a:r>
              <a:rPr lang="en-US" dirty="0"/>
              <a:t>In simple words, two-way data binding is a combination of both Property Binding and Event Binding.</a:t>
            </a:r>
            <a:br>
              <a:rPr lang="en-US" dirty="0"/>
            </a:br>
            <a:endParaRPr lang="en-US" dirty="0"/>
          </a:p>
          <a:p>
            <a:r>
              <a:rPr lang="en-US" dirty="0"/>
              <a:t>That is, it provides the bi-directional synchronization between the View and the Component.</a:t>
            </a:r>
          </a:p>
          <a:p>
            <a:pPr marL="0" indent="0">
              <a:buNone/>
            </a:pPr>
            <a:endParaRPr lang="en-US" dirty="0"/>
          </a:p>
          <a:p>
            <a:r>
              <a:rPr lang="en-IN" dirty="0"/>
              <a:t>Two-way binding is used mainly in data entry forms. Whenever user makes changes in the data, we would like to update our model in the component with the new data and if the model changes, we would like to update the view as well</a:t>
            </a:r>
          </a:p>
          <a:p>
            <a:endParaRPr lang="en-IN" dirty="0"/>
          </a:p>
          <a:p>
            <a:r>
              <a:rPr lang="en-IN" dirty="0"/>
              <a:t>The Angular uses the combination of Property binding (from component to view) and event binding (from view to component) to achieve the Two-way data binding. This is done so by using the </a:t>
            </a:r>
            <a:r>
              <a:rPr lang="en-IN" dirty="0" err="1"/>
              <a:t>ngModel</a:t>
            </a:r>
            <a:r>
              <a:rPr lang="en-IN" dirty="0"/>
              <a:t> directive</a:t>
            </a:r>
            <a:endParaRPr lang="en-US" dirty="0"/>
          </a:p>
          <a:p>
            <a:pPr marL="0" indent="0">
              <a:buNone/>
            </a:pPr>
            <a:endParaRPr lang="en-US" dirty="0"/>
          </a:p>
        </p:txBody>
      </p:sp>
    </p:spTree>
    <p:extLst>
      <p:ext uri="{BB962C8B-B14F-4D97-AF65-F5344CB8AC3E}">
        <p14:creationId xmlns:p14="http://schemas.microsoft.com/office/powerpoint/2010/main" val="33409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Binding using [(</a:t>
            </a:r>
            <a:r>
              <a:rPr lang="en-US" b="1" dirty="0" err="1"/>
              <a:t>ngModel</a:t>
            </a:r>
            <a:r>
              <a:rPr lang="en-US" b="1" dirty="0"/>
              <a:t>)] directive</a:t>
            </a:r>
            <a:br>
              <a:rPr lang="en-US" dirty="0"/>
            </a:br>
            <a:endParaRPr lang="en-US" dirty="0"/>
          </a:p>
        </p:txBody>
      </p:sp>
      <p:sp>
        <p:nvSpPr>
          <p:cNvPr id="3" name="Content Placeholder 2"/>
          <p:cNvSpPr>
            <a:spLocks noGrp="1"/>
          </p:cNvSpPr>
          <p:nvPr>
            <p:ph idx="1"/>
          </p:nvPr>
        </p:nvSpPr>
        <p:spPr>
          <a:xfrm>
            <a:off x="457200" y="1124744"/>
            <a:ext cx="8229600" cy="5001419"/>
          </a:xfrm>
        </p:spPr>
        <p:txBody>
          <a:bodyPr>
            <a:normAutofit/>
          </a:bodyPr>
          <a:lstStyle/>
          <a:p>
            <a:r>
              <a:rPr lang="en-IN" sz="2200" dirty="0"/>
              <a:t>Note that both square &amp; parentheses are used here. This is now known as </a:t>
            </a:r>
            <a:r>
              <a:rPr lang="en-IN" sz="2200" b="1" dirty="0"/>
              <a:t>Banana in a box syntax</a:t>
            </a:r>
            <a:r>
              <a:rPr lang="en-IN" sz="2200" dirty="0"/>
              <a:t>. The square indicates the Property binding &amp; parentheses indicates the event binding.</a:t>
            </a:r>
            <a:endParaRPr lang="en-US" sz="2200" dirty="0"/>
          </a:p>
          <a:p>
            <a:r>
              <a:rPr lang="en-US" sz="2200" dirty="0"/>
              <a:t>Angular 4 provides the </a:t>
            </a:r>
            <a:r>
              <a:rPr lang="en-US" sz="2200" dirty="0" err="1"/>
              <a:t>ngModel</a:t>
            </a:r>
            <a:r>
              <a:rPr lang="en-US" sz="2200" dirty="0"/>
              <a:t> directive which combines the square brackets of property binding with the parentheses of event binding in a single notation.</a:t>
            </a:r>
          </a:p>
          <a:p>
            <a:r>
              <a:rPr lang="en-US" sz="2200" dirty="0"/>
              <a:t>When you are using </a:t>
            </a:r>
            <a:r>
              <a:rPr lang="en-US" sz="2200" dirty="0" err="1"/>
              <a:t>NgModule</a:t>
            </a:r>
            <a:r>
              <a:rPr lang="en-US" sz="2200" dirty="0"/>
              <a:t> directive, make sure you have imported Angular system Module called </a:t>
            </a:r>
            <a:r>
              <a:rPr lang="en-US" sz="2200" b="1" dirty="0"/>
              <a:t>Form Module </a:t>
            </a:r>
            <a:r>
              <a:rPr lang="en-US" sz="2200" dirty="0"/>
              <a:t>in </a:t>
            </a:r>
            <a:r>
              <a:rPr lang="en-US" sz="2200" dirty="0" err="1"/>
              <a:t>app.module.ts</a:t>
            </a:r>
            <a:r>
              <a:rPr lang="en-US" sz="2200" dirty="0"/>
              <a:t> file like below.</a:t>
            </a:r>
          </a:p>
          <a:p>
            <a:pPr marL="0" indent="0">
              <a:buNone/>
            </a:pPr>
            <a:br>
              <a:rPr lang="en-US" sz="2200" dirty="0"/>
            </a:br>
            <a:endParaRPr lang="en-US" sz="2200" dirty="0"/>
          </a:p>
        </p:txBody>
      </p:sp>
      <p:pic>
        <p:nvPicPr>
          <p:cNvPr id="4" name="Picture 3"/>
          <p:cNvPicPr>
            <a:picLocks noChangeAspect="1"/>
          </p:cNvPicPr>
          <p:nvPr/>
        </p:nvPicPr>
        <p:blipFill>
          <a:blip r:embed="rId2"/>
          <a:stretch>
            <a:fillRect/>
          </a:stretch>
        </p:blipFill>
        <p:spPr>
          <a:xfrm>
            <a:off x="1979712" y="4348354"/>
            <a:ext cx="5040560" cy="2509646"/>
          </a:xfrm>
          <a:prstGeom prst="rect">
            <a:avLst/>
          </a:prstGeom>
        </p:spPr>
      </p:pic>
    </p:spTree>
    <p:extLst>
      <p:ext uri="{BB962C8B-B14F-4D97-AF65-F5344CB8AC3E}">
        <p14:creationId xmlns:p14="http://schemas.microsoft.com/office/powerpoint/2010/main" val="51083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73B1-4B6C-4094-BDA7-95534E40C19E}"/>
              </a:ext>
            </a:extLst>
          </p:cNvPr>
          <p:cNvSpPr>
            <a:spLocks noGrp="1"/>
          </p:cNvSpPr>
          <p:nvPr>
            <p:ph type="title"/>
          </p:nvPr>
        </p:nvSpPr>
        <p:spPr/>
        <p:txBody>
          <a:bodyPr>
            <a:normAutofit/>
          </a:bodyPr>
          <a:lstStyle/>
          <a:p>
            <a:r>
              <a:rPr lang="en-US" dirty="0"/>
              <a:t>Angular 2 Input Binding</a:t>
            </a:r>
            <a:endParaRPr lang="en-IN" dirty="0"/>
          </a:p>
        </p:txBody>
      </p:sp>
      <p:sp>
        <p:nvSpPr>
          <p:cNvPr id="3" name="Content Placeholder 2">
            <a:extLst>
              <a:ext uri="{FF2B5EF4-FFF2-40B4-BE49-F238E27FC236}">
                <a16:creationId xmlns:a16="http://schemas.microsoft.com/office/drawing/2014/main" id="{AB42AE48-3808-4DE0-9958-36E676248C85}"/>
              </a:ext>
            </a:extLst>
          </p:cNvPr>
          <p:cNvSpPr>
            <a:spLocks noGrp="1"/>
          </p:cNvSpPr>
          <p:nvPr>
            <p:ph idx="1"/>
          </p:nvPr>
        </p:nvSpPr>
        <p:spPr/>
        <p:txBody>
          <a:bodyPr>
            <a:normAutofit fontScale="85000" lnSpcReduction="20000"/>
          </a:bodyPr>
          <a:lstStyle/>
          <a:p>
            <a:r>
              <a:rPr lang="en-US" dirty="0" err="1"/>
              <a:t>TextBox</a:t>
            </a:r>
            <a:r>
              <a:rPr lang="en-US" dirty="0"/>
              <a:t>  </a:t>
            </a:r>
          </a:p>
          <a:p>
            <a:pPr lvl="1"/>
            <a:r>
              <a:rPr lang="en-US" dirty="0"/>
              <a:t>We use two-way data binding with </a:t>
            </a:r>
            <a:r>
              <a:rPr lang="en-US" dirty="0" err="1"/>
              <a:t>ngModel</a:t>
            </a:r>
            <a:r>
              <a:rPr lang="en-US" dirty="0"/>
              <a:t> to bind to the </a:t>
            </a:r>
            <a:r>
              <a:rPr lang="en-US" dirty="0" err="1"/>
              <a:t>textValue</a:t>
            </a:r>
            <a:r>
              <a:rPr lang="en-US" dirty="0"/>
              <a:t> property on the component class.</a:t>
            </a:r>
          </a:p>
          <a:p>
            <a:pPr lvl="1"/>
            <a:r>
              <a:rPr lang="en-US" dirty="0"/>
              <a:t>Two-way binding allows us to use the property to set the initial value of an &lt;input&gt;, and then have the user's changes flow back to the property. We can also change the property value in the code and have these changes reflected in the &lt;input&gt;. </a:t>
            </a:r>
          </a:p>
          <a:p>
            <a:pPr marL="514350" indent="-457200"/>
            <a:r>
              <a:rPr lang="en-US" dirty="0"/>
              <a:t>Text Area</a:t>
            </a:r>
          </a:p>
          <a:p>
            <a:pPr lvl="1"/>
            <a:r>
              <a:rPr lang="en-US" dirty="0" err="1"/>
              <a:t>Textarea</a:t>
            </a:r>
            <a:r>
              <a:rPr lang="en-US" dirty="0"/>
              <a:t> behaves in a similar way to the textbox. Again, we use two-way data binding with </a:t>
            </a:r>
            <a:r>
              <a:rPr lang="en-US" dirty="0" err="1"/>
              <a:t>ngModel</a:t>
            </a:r>
            <a:r>
              <a:rPr lang="en-US" dirty="0"/>
              <a:t> to bind to the </a:t>
            </a:r>
            <a:r>
              <a:rPr lang="en-US" dirty="0" err="1"/>
              <a:t>textValue</a:t>
            </a:r>
            <a:r>
              <a:rPr lang="en-US" dirty="0"/>
              <a:t> property on the component class to keep user and programmatic changes in sync.</a:t>
            </a:r>
            <a:endParaRPr lang="en-IN" dirty="0"/>
          </a:p>
        </p:txBody>
      </p:sp>
    </p:spTree>
    <p:extLst>
      <p:ext uri="{BB962C8B-B14F-4D97-AF65-F5344CB8AC3E}">
        <p14:creationId xmlns:p14="http://schemas.microsoft.com/office/powerpoint/2010/main" val="247454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640960" cy="6336704"/>
          </a:xfrm>
        </p:spPr>
        <p:txBody>
          <a:bodyPr>
            <a:normAutofit fontScale="70000" lnSpcReduction="20000"/>
          </a:bodyPr>
          <a:lstStyle/>
          <a:p>
            <a:r>
              <a:rPr lang="en-US" dirty="0"/>
              <a:t>Checkbox</a:t>
            </a:r>
          </a:p>
          <a:p>
            <a:pPr lvl="1"/>
            <a:r>
              <a:rPr lang="en-US" dirty="0"/>
              <a:t>The change event is triggered when the user clicks on a checkbox. We use this event to pass a template reference variable into a function to log user action. We can determine whether or not the checkbox has been selected using the checked property of the argument.</a:t>
            </a:r>
          </a:p>
          <a:p>
            <a:pPr lvl="1"/>
            <a:r>
              <a:rPr lang="en-US" dirty="0"/>
              <a:t>We also use the checked property to highlight the selected checkbox labels using class bindings. This uses the styles property to set the text color to </a:t>
            </a:r>
            <a:r>
              <a:rPr lang="en-US" dirty="0" err="1"/>
              <a:t>OrangeRed</a:t>
            </a:r>
            <a:r>
              <a:rPr lang="en-US" dirty="0"/>
              <a:t> for all the selected checkboxes.</a:t>
            </a:r>
          </a:p>
          <a:p>
            <a:r>
              <a:rPr lang="en-US" dirty="0"/>
              <a:t>Radio</a:t>
            </a:r>
          </a:p>
          <a:p>
            <a:pPr lvl="1"/>
            <a:r>
              <a:rPr lang="en-US" dirty="0"/>
              <a:t>The radio field behaves in a similar way to the checkbox. We use the change event on the &lt;input&gt; element to execute a template statement which passes a template reference variable into a component method.</a:t>
            </a:r>
          </a:p>
          <a:p>
            <a:pPr lvl="1"/>
            <a:r>
              <a:rPr lang="en-US" dirty="0"/>
              <a:t>The value property </a:t>
            </a:r>
            <a:r>
              <a:rPr lang="en-US" dirty="0" err="1"/>
              <a:t>property</a:t>
            </a:r>
            <a:r>
              <a:rPr lang="en-US" dirty="0"/>
              <a:t> of the </a:t>
            </a:r>
            <a:r>
              <a:rPr lang="en-US" dirty="0" err="1"/>
              <a:t>HTMLInputElement</a:t>
            </a:r>
            <a:r>
              <a:rPr lang="en-US" dirty="0"/>
              <a:t> argument is used to log user's selection. This value property corresponds to the value attribute of the HTML &lt;input&gt; element.</a:t>
            </a:r>
          </a:p>
          <a:p>
            <a:pPr marL="514350" indent="-457200"/>
            <a:r>
              <a:rPr lang="en-US" dirty="0"/>
              <a:t>Drop-down List</a:t>
            </a:r>
          </a:p>
          <a:p>
            <a:pPr marL="914400" lvl="1" indent="-457200"/>
            <a:r>
              <a:rPr lang="en-US" dirty="0"/>
              <a:t>We use an array to populate the drop-down with a list of values. The built-in </a:t>
            </a:r>
            <a:r>
              <a:rPr lang="en-US" dirty="0" err="1"/>
              <a:t>ngFor</a:t>
            </a:r>
            <a:r>
              <a:rPr lang="en-US" dirty="0"/>
              <a:t> directive comes in handy here to loop through the array and set up the option values. For more information on </a:t>
            </a:r>
            <a:r>
              <a:rPr lang="en-US" dirty="0" err="1"/>
              <a:t>ngFor</a:t>
            </a:r>
            <a:r>
              <a:rPr lang="en-US" dirty="0"/>
              <a:t> or any other of the built-in directives see the Angular Built-in Directives tutorial.</a:t>
            </a:r>
          </a:p>
        </p:txBody>
      </p:sp>
    </p:spTree>
    <p:extLst>
      <p:ext uri="{BB962C8B-B14F-4D97-AF65-F5344CB8AC3E}">
        <p14:creationId xmlns:p14="http://schemas.microsoft.com/office/powerpoint/2010/main" val="20800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6072230"/>
          </a:xfrm>
        </p:spPr>
        <p:txBody>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chemeClr val="accent6"/>
                </a:solidFill>
                <a:effectLst>
                  <a:outerShdw blurRad="38100" dist="38100" dir="2700000" algn="tl">
                    <a:srgbClr val="000000">
                      <a:alpha val="43137"/>
                    </a:srgbClr>
                  </a:outerShdw>
                </a:effectLst>
              </a:rPr>
              <a:t>Angular Directives</a:t>
            </a:r>
            <a:endParaRPr lang="en-IN" sz="48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Directive</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10000"/>
          </a:bodyPr>
          <a:lstStyle/>
          <a:p>
            <a:r>
              <a:rPr lang="en-IN" dirty="0"/>
              <a:t>Angular templates are dynamic. When Angular renders them, it transforms the DOM according to the instructions given by directives.</a:t>
            </a:r>
          </a:p>
          <a:p>
            <a:r>
              <a:rPr lang="en-IN" dirty="0"/>
              <a:t>We can change the appearance, behaviour or a layout of a DOM element using the Directives</a:t>
            </a:r>
          </a:p>
          <a:p>
            <a:r>
              <a:rPr lang="en-US" dirty="0"/>
              <a:t>“An HTML </a:t>
            </a:r>
            <a:r>
              <a:rPr lang="en-US" b="1" dirty="0"/>
              <a:t>element </a:t>
            </a:r>
            <a:r>
              <a:rPr lang="en-US" dirty="0"/>
              <a:t>or </a:t>
            </a:r>
            <a:r>
              <a:rPr lang="en-US" b="1" dirty="0"/>
              <a:t>attribute </a:t>
            </a:r>
            <a:r>
              <a:rPr lang="en-US" dirty="0"/>
              <a:t>that is used to enhance and extend our HTML”</a:t>
            </a:r>
            <a:endParaRPr lang="en-IN" dirty="0"/>
          </a:p>
          <a:p>
            <a:r>
              <a:rPr lang="en-IN" dirty="0"/>
              <a:t>A directive is a class with a @Directive decorator. A component is a directive-with-a-template; a @Component decorator is actually a @Directive decorator extended with template-oriented features.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a:solidFill>
                  <a:schemeClr val="accent6"/>
                </a:solidFill>
                <a:effectLst>
                  <a:outerShdw blurRad="38100" dist="38100" dir="2700000" algn="tl">
                    <a:srgbClr val="000000">
                      <a:alpha val="43137"/>
                    </a:srgbClr>
                  </a:outerShdw>
                </a:effectLst>
              </a:rPr>
              <a:t>Types of Directives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525963"/>
          </a:xfrm>
        </p:spPr>
        <p:txBody>
          <a:bodyPr/>
          <a:lstStyle/>
          <a:p>
            <a:endParaRPr lang="en-US"/>
          </a:p>
        </p:txBody>
      </p:sp>
      <p:pic>
        <p:nvPicPr>
          <p:cNvPr id="4" name="Picture 3"/>
          <p:cNvPicPr>
            <a:picLocks noChangeAspect="1"/>
          </p:cNvPicPr>
          <p:nvPr/>
        </p:nvPicPr>
        <p:blipFill>
          <a:blip r:embed="rId2"/>
          <a:stretch>
            <a:fillRect/>
          </a:stretch>
        </p:blipFill>
        <p:spPr>
          <a:xfrm>
            <a:off x="457200" y="1600200"/>
            <a:ext cx="7880074" cy="4516341"/>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F03498-5BB1-4DFF-842B-E32F7FE192DC}"/>
              </a:ext>
            </a:extLst>
          </p:cNvPr>
          <p:cNvPicPr>
            <a:picLocks noChangeAspect="1"/>
          </p:cNvPicPr>
          <p:nvPr/>
        </p:nvPicPr>
        <p:blipFill>
          <a:blip r:embed="rId2"/>
          <a:stretch>
            <a:fillRect/>
          </a:stretch>
        </p:blipFill>
        <p:spPr>
          <a:xfrm>
            <a:off x="0" y="1524757"/>
            <a:ext cx="9144000" cy="3808485"/>
          </a:xfrm>
          <a:prstGeom prst="rect">
            <a:avLst/>
          </a:prstGeom>
        </p:spPr>
      </p:pic>
    </p:spTree>
    <p:extLst>
      <p:ext uri="{BB962C8B-B14F-4D97-AF65-F5344CB8AC3E}">
        <p14:creationId xmlns:p14="http://schemas.microsoft.com/office/powerpoint/2010/main" val="153531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42384"/>
            <a:ext cx="8229600" cy="687207"/>
          </a:xfrm>
          <a:prstGeom prst="rect">
            <a:avLst/>
          </a:prstGeom>
        </p:spPr>
        <p:txBody>
          <a:bodyPr vert="horz" wrap="square" lIns="0" tIns="10001" rIns="0" bIns="0" rtlCol="0">
            <a:spAutoFit/>
          </a:bodyPr>
          <a:lstStyle/>
          <a:p>
            <a:pPr marL="9525">
              <a:spcBef>
                <a:spcPts val="79"/>
              </a:spcBef>
            </a:pPr>
            <a:r>
              <a:rPr lang="en-IN" b="1" dirty="0"/>
              <a:t>Classes Inheritance</a:t>
            </a:r>
            <a:endParaRPr spc="-4" dirty="0"/>
          </a:p>
        </p:txBody>
      </p:sp>
      <p:sp>
        <p:nvSpPr>
          <p:cNvPr id="6" name="object 6"/>
          <p:cNvSpPr txBox="1"/>
          <p:nvPr/>
        </p:nvSpPr>
        <p:spPr>
          <a:xfrm>
            <a:off x="6563868" y="1489138"/>
            <a:ext cx="2442209" cy="3829831"/>
          </a:xfrm>
          <a:prstGeom prst="rect">
            <a:avLst/>
          </a:prstGeom>
        </p:spPr>
        <p:txBody>
          <a:bodyPr vert="horz" wrap="square" lIns="0" tIns="8573" rIns="0" bIns="0" rtlCol="0">
            <a:spAutoFit/>
          </a:bodyPr>
          <a:lstStyle/>
          <a:p>
            <a:pPr marL="9525" marR="967264" defTabSz="685800">
              <a:lnSpc>
                <a:spcPct val="100400"/>
              </a:lnSpc>
              <a:spcBef>
                <a:spcPts val="68"/>
              </a:spcBef>
            </a:pPr>
            <a:r>
              <a:rPr sz="1763" b="1" i="1" spc="-26" dirty="0">
                <a:solidFill>
                  <a:srgbClr val="FFFFFF"/>
                </a:solidFill>
                <a:latin typeface="Segoe UI"/>
                <a:cs typeface="Segoe UI"/>
              </a:rPr>
              <a:t>Types </a:t>
            </a:r>
            <a:r>
              <a:rPr sz="1763" b="1" i="1" spc="-19" dirty="0">
                <a:solidFill>
                  <a:srgbClr val="FFFFFF"/>
                </a:solidFill>
                <a:latin typeface="Segoe UI"/>
                <a:cs typeface="Segoe UI"/>
              </a:rPr>
              <a:t>of </a:t>
            </a:r>
            <a:r>
              <a:rPr sz="1763" b="1" i="1" spc="-8" dirty="0">
                <a:solidFill>
                  <a:srgbClr val="FFFFFF"/>
                </a:solidFill>
                <a:latin typeface="Segoe UI"/>
                <a:cs typeface="Segoe UI"/>
              </a:rPr>
              <a:t>Class  </a:t>
            </a:r>
            <a:r>
              <a:rPr sz="1763" b="1" i="1" spc="-4" dirty="0">
                <a:solidFill>
                  <a:srgbClr val="FFFFFF"/>
                </a:solidFill>
                <a:latin typeface="Segoe UI"/>
                <a:cs typeface="Segoe UI"/>
              </a:rPr>
              <a:t>Heritage</a:t>
            </a:r>
            <a:endParaRPr sz="1763" dirty="0">
              <a:solidFill>
                <a:prstClr val="black"/>
              </a:solidFill>
              <a:latin typeface="Segoe UI"/>
              <a:cs typeface="Segoe UI"/>
            </a:endParaRPr>
          </a:p>
          <a:p>
            <a:pPr defTabSz="685800">
              <a:spcBef>
                <a:spcPts val="4"/>
              </a:spcBef>
            </a:pPr>
            <a:endParaRPr sz="1838" dirty="0">
              <a:solidFill>
                <a:prstClr val="black"/>
              </a:solidFill>
              <a:latin typeface="Times New Roman"/>
              <a:cs typeface="Times New Roman"/>
            </a:endParaRPr>
          </a:p>
          <a:p>
            <a:pPr marL="9525" defTabSz="685800"/>
            <a:r>
              <a:rPr sz="1763" spc="-4" dirty="0">
                <a:solidFill>
                  <a:srgbClr val="FFFFFF"/>
                </a:solidFill>
                <a:latin typeface="Segoe UI"/>
                <a:cs typeface="Segoe UI"/>
              </a:rPr>
              <a:t>Implements </a:t>
            </a:r>
            <a:r>
              <a:rPr sz="1763" dirty="0">
                <a:solidFill>
                  <a:srgbClr val="FFFFFF"/>
                </a:solidFill>
                <a:latin typeface="Segoe UI"/>
                <a:cs typeface="Segoe UI"/>
              </a:rPr>
              <a:t>&amp; </a:t>
            </a:r>
            <a:r>
              <a:rPr sz="1763" spc="-8" dirty="0">
                <a:solidFill>
                  <a:srgbClr val="FFFFFF"/>
                </a:solidFill>
                <a:latin typeface="Segoe UI"/>
                <a:cs typeface="Segoe UI"/>
              </a:rPr>
              <a:t>Extends</a:t>
            </a:r>
            <a:endParaRPr sz="1763" dirty="0">
              <a:solidFill>
                <a:prstClr val="black"/>
              </a:solidFill>
              <a:latin typeface="Segoe UI"/>
              <a:cs typeface="Segoe UI"/>
            </a:endParaRPr>
          </a:p>
          <a:p>
            <a:pPr defTabSz="685800">
              <a:spcBef>
                <a:spcPts val="8"/>
              </a:spcBef>
            </a:pPr>
            <a:endParaRPr sz="1838" dirty="0">
              <a:solidFill>
                <a:prstClr val="black"/>
              </a:solidFill>
              <a:latin typeface="Times New Roman"/>
              <a:cs typeface="Times New Roman"/>
            </a:endParaRPr>
          </a:p>
          <a:p>
            <a:pPr marL="9525" marR="139541" defTabSz="685800">
              <a:lnSpc>
                <a:spcPct val="100099"/>
              </a:lnSpc>
            </a:pPr>
            <a:r>
              <a:rPr sz="1763" spc="-8" dirty="0">
                <a:solidFill>
                  <a:srgbClr val="FFFFFF"/>
                </a:solidFill>
                <a:latin typeface="Segoe UI"/>
                <a:cs typeface="Segoe UI"/>
              </a:rPr>
              <a:t>There </a:t>
            </a:r>
            <a:r>
              <a:rPr sz="1763" spc="-11" dirty="0">
                <a:solidFill>
                  <a:srgbClr val="FFFFFF"/>
                </a:solidFill>
                <a:latin typeface="Segoe UI"/>
                <a:cs typeface="Segoe UI"/>
              </a:rPr>
              <a:t>are </a:t>
            </a:r>
            <a:r>
              <a:rPr sz="1763" spc="-8" dirty="0">
                <a:solidFill>
                  <a:srgbClr val="FFFFFF"/>
                </a:solidFill>
                <a:latin typeface="Segoe UI"/>
                <a:cs typeface="Segoe UI"/>
              </a:rPr>
              <a:t>two </a:t>
            </a:r>
            <a:r>
              <a:rPr sz="1763" spc="-4" dirty="0">
                <a:solidFill>
                  <a:srgbClr val="FFFFFF"/>
                </a:solidFill>
                <a:latin typeface="Segoe UI"/>
                <a:cs typeface="Segoe UI"/>
              </a:rPr>
              <a:t>types </a:t>
            </a:r>
            <a:r>
              <a:rPr sz="1763" spc="-19" dirty="0">
                <a:solidFill>
                  <a:srgbClr val="FFFFFF"/>
                </a:solidFill>
                <a:latin typeface="Segoe UI"/>
                <a:cs typeface="Segoe UI"/>
              </a:rPr>
              <a:t>of  </a:t>
            </a:r>
            <a:r>
              <a:rPr sz="1763" dirty="0">
                <a:solidFill>
                  <a:srgbClr val="FFFFFF"/>
                </a:solidFill>
                <a:latin typeface="Segoe UI"/>
                <a:cs typeface="Segoe UI"/>
              </a:rPr>
              <a:t>class </a:t>
            </a:r>
            <a:r>
              <a:rPr sz="1763" spc="-4" dirty="0">
                <a:solidFill>
                  <a:srgbClr val="FFFFFF"/>
                </a:solidFill>
                <a:latin typeface="Segoe UI"/>
                <a:cs typeface="Segoe UI"/>
              </a:rPr>
              <a:t>heritage in  </a:t>
            </a:r>
            <a:r>
              <a:rPr sz="1763" spc="-15" dirty="0">
                <a:solidFill>
                  <a:srgbClr val="FFFFFF"/>
                </a:solidFill>
                <a:latin typeface="Segoe UI"/>
                <a:cs typeface="Segoe UI"/>
              </a:rPr>
              <a:t>TypeScript. </a:t>
            </a:r>
            <a:r>
              <a:rPr sz="1763" dirty="0">
                <a:solidFill>
                  <a:srgbClr val="FFFFFF"/>
                </a:solidFill>
                <a:latin typeface="Segoe UI"/>
                <a:cs typeface="Segoe UI"/>
              </a:rPr>
              <a:t>A class can  </a:t>
            </a:r>
            <a:r>
              <a:rPr sz="1763" spc="-4" dirty="0">
                <a:solidFill>
                  <a:srgbClr val="FFFFFF"/>
                </a:solidFill>
                <a:latin typeface="Segoe UI"/>
                <a:cs typeface="Segoe UI"/>
              </a:rPr>
              <a:t>implement </a:t>
            </a:r>
            <a:r>
              <a:rPr sz="1763" dirty="0">
                <a:solidFill>
                  <a:srgbClr val="FFFFFF"/>
                </a:solidFill>
                <a:latin typeface="Segoe UI"/>
                <a:cs typeface="Segoe UI"/>
              </a:rPr>
              <a:t>an </a:t>
            </a:r>
            <a:r>
              <a:rPr sz="1763" spc="-4" dirty="0">
                <a:solidFill>
                  <a:srgbClr val="FFFFFF"/>
                </a:solidFill>
                <a:latin typeface="Segoe UI"/>
                <a:cs typeface="Segoe UI"/>
              </a:rPr>
              <a:t>interface  </a:t>
            </a:r>
            <a:r>
              <a:rPr sz="1763" dirty="0">
                <a:solidFill>
                  <a:srgbClr val="FFFFFF"/>
                </a:solidFill>
                <a:latin typeface="Segoe UI"/>
                <a:cs typeface="Segoe UI"/>
              </a:rPr>
              <a:t>using the </a:t>
            </a:r>
            <a:r>
              <a:rPr sz="1763" spc="-4" dirty="0">
                <a:solidFill>
                  <a:srgbClr val="FFFFFF"/>
                </a:solidFill>
                <a:latin typeface="Segoe UI"/>
                <a:cs typeface="Segoe UI"/>
              </a:rPr>
              <a:t>implements  </a:t>
            </a:r>
            <a:r>
              <a:rPr sz="1763" spc="-11" dirty="0">
                <a:solidFill>
                  <a:srgbClr val="FFFFFF"/>
                </a:solidFill>
                <a:latin typeface="Segoe UI"/>
                <a:cs typeface="Segoe UI"/>
              </a:rPr>
              <a:t>keyword</a:t>
            </a:r>
            <a:endParaRPr sz="1763" dirty="0">
              <a:solidFill>
                <a:prstClr val="black"/>
              </a:solidFill>
              <a:latin typeface="Segoe UI"/>
              <a:cs typeface="Segoe UI"/>
            </a:endParaRPr>
          </a:p>
          <a:p>
            <a:pPr marL="9525" marR="3810" defTabSz="685800">
              <a:spcBef>
                <a:spcPts val="8"/>
              </a:spcBef>
            </a:pPr>
            <a:r>
              <a:rPr sz="1763" dirty="0">
                <a:solidFill>
                  <a:srgbClr val="FFFFFF"/>
                </a:solidFill>
                <a:latin typeface="Segoe UI"/>
                <a:cs typeface="Segoe UI"/>
              </a:rPr>
              <a:t>and a </a:t>
            </a:r>
            <a:r>
              <a:rPr sz="1763" spc="-4" dirty="0">
                <a:solidFill>
                  <a:srgbClr val="FFFFFF"/>
                </a:solidFill>
                <a:latin typeface="Segoe UI"/>
                <a:cs typeface="Segoe UI"/>
              </a:rPr>
              <a:t>class </a:t>
            </a:r>
            <a:r>
              <a:rPr sz="1763" dirty="0">
                <a:solidFill>
                  <a:srgbClr val="FFFFFF"/>
                </a:solidFill>
                <a:latin typeface="Segoe UI"/>
                <a:cs typeface="Segoe UI"/>
              </a:rPr>
              <a:t>can </a:t>
            </a:r>
            <a:r>
              <a:rPr sz="1763" spc="-4" dirty="0">
                <a:solidFill>
                  <a:srgbClr val="FFFFFF"/>
                </a:solidFill>
                <a:latin typeface="Segoe UI"/>
                <a:cs typeface="Segoe UI"/>
              </a:rPr>
              <a:t>inherit  </a:t>
            </a:r>
            <a:r>
              <a:rPr sz="1763" spc="-11" dirty="0">
                <a:solidFill>
                  <a:srgbClr val="FFFFFF"/>
                </a:solidFill>
                <a:latin typeface="Segoe UI"/>
                <a:cs typeface="Segoe UI"/>
              </a:rPr>
              <a:t>from </a:t>
            </a:r>
            <a:r>
              <a:rPr sz="1763" dirty="0">
                <a:solidFill>
                  <a:srgbClr val="FFFFFF"/>
                </a:solidFill>
                <a:latin typeface="Segoe UI"/>
                <a:cs typeface="Segoe UI"/>
              </a:rPr>
              <a:t>another class using  the </a:t>
            </a:r>
            <a:r>
              <a:rPr sz="1763" spc="-8" dirty="0">
                <a:solidFill>
                  <a:srgbClr val="FFFFFF"/>
                </a:solidFill>
                <a:latin typeface="Segoe UI"/>
                <a:cs typeface="Segoe UI"/>
              </a:rPr>
              <a:t>extends</a:t>
            </a:r>
            <a:r>
              <a:rPr sz="1763" spc="4" dirty="0">
                <a:solidFill>
                  <a:srgbClr val="FFFFFF"/>
                </a:solidFill>
                <a:latin typeface="Segoe UI"/>
                <a:cs typeface="Segoe UI"/>
              </a:rPr>
              <a:t> </a:t>
            </a:r>
            <a:r>
              <a:rPr sz="1763" spc="-11" dirty="0">
                <a:solidFill>
                  <a:srgbClr val="FFFFFF"/>
                </a:solidFill>
                <a:latin typeface="Segoe UI"/>
                <a:cs typeface="Segoe UI"/>
              </a:rPr>
              <a:t>keyword.</a:t>
            </a:r>
            <a:endParaRPr sz="1763" dirty="0">
              <a:solidFill>
                <a:prstClr val="black"/>
              </a:solidFill>
              <a:latin typeface="Segoe UI"/>
              <a:cs typeface="Segoe UI"/>
            </a:endParaRPr>
          </a:p>
        </p:txBody>
      </p:sp>
      <p:sp>
        <p:nvSpPr>
          <p:cNvPr id="9" name="TextBox 8">
            <a:extLst>
              <a:ext uri="{FF2B5EF4-FFF2-40B4-BE49-F238E27FC236}">
                <a16:creationId xmlns:a16="http://schemas.microsoft.com/office/drawing/2014/main" id="{37E565DB-BD8D-40D8-8232-B40428580425}"/>
              </a:ext>
            </a:extLst>
          </p:cNvPr>
          <p:cNvSpPr txBox="1"/>
          <p:nvPr/>
        </p:nvSpPr>
        <p:spPr>
          <a:xfrm>
            <a:off x="365867" y="980728"/>
            <a:ext cx="8640210" cy="5632311"/>
          </a:xfrm>
          <a:prstGeom prst="rect">
            <a:avLst/>
          </a:prstGeom>
          <a:noFill/>
        </p:spPr>
        <p:txBody>
          <a:bodyPr wrap="square" rtlCol="0">
            <a:spAutoFit/>
          </a:bodyPr>
          <a:lstStyle/>
          <a:p>
            <a:pPr marL="285750" indent="-285750">
              <a:buFont typeface="Arial" panose="020B0604020202020204" pitchFamily="34" charset="0"/>
              <a:buChar char="•"/>
            </a:pPr>
            <a:r>
              <a:rPr lang="en-IN" dirty="0"/>
              <a:t>Inheritance is a way to implement </a:t>
            </a:r>
            <a:r>
              <a:rPr lang="en-IN" dirty="0">
                <a:hlinkClick r:id="rId2"/>
              </a:rPr>
              <a:t>IS-A</a:t>
            </a:r>
            <a:r>
              <a:rPr lang="en-IN" dirty="0"/>
              <a:t> relationship i.e. parent child relationship. Subclass inherits the super class properties like data member, methods. Inheritance is the way of re-usability of code. Let us take the example of parent and child. A child inherits the properties of its parent.</a:t>
            </a:r>
          </a:p>
          <a:p>
            <a:endParaRPr lang="en-IN" dirty="0"/>
          </a:p>
          <a:p>
            <a:pPr lvl="1"/>
            <a:r>
              <a:rPr lang="en-IN" dirty="0"/>
              <a:t>class Employee { </a:t>
            </a:r>
          </a:p>
          <a:p>
            <a:pPr lvl="1"/>
            <a:r>
              <a:rPr lang="en-IN" dirty="0"/>
              <a:t>   </a:t>
            </a:r>
            <a:r>
              <a:rPr lang="en-IN" dirty="0" err="1"/>
              <a:t>name:string</a:t>
            </a:r>
            <a:r>
              <a:rPr lang="en-IN" dirty="0"/>
              <a:t>; </a:t>
            </a:r>
          </a:p>
          <a:p>
            <a:pPr lvl="1"/>
            <a:r>
              <a:rPr lang="en-IN" dirty="0"/>
              <a:t> </a:t>
            </a:r>
          </a:p>
          <a:p>
            <a:pPr lvl="1"/>
            <a:r>
              <a:rPr lang="en-IN" dirty="0"/>
              <a:t>   constructor(</a:t>
            </a:r>
            <a:r>
              <a:rPr lang="en-IN" dirty="0" err="1"/>
              <a:t>name:string</a:t>
            </a:r>
            <a:r>
              <a:rPr lang="en-IN" dirty="0"/>
              <a:t>) { </a:t>
            </a:r>
          </a:p>
          <a:p>
            <a:pPr lvl="1"/>
            <a:r>
              <a:rPr lang="en-IN" dirty="0"/>
              <a:t>      this.name = name;</a:t>
            </a:r>
          </a:p>
          <a:p>
            <a:pPr lvl="1"/>
            <a:r>
              <a:rPr lang="en-IN" dirty="0"/>
              <a:t>   } </a:t>
            </a:r>
          </a:p>
          <a:p>
            <a:pPr lvl="1"/>
            <a:r>
              <a:rPr lang="en-IN" dirty="0"/>
              <a:t>} </a:t>
            </a:r>
          </a:p>
          <a:p>
            <a:pPr lvl="1"/>
            <a:r>
              <a:rPr lang="en-IN" dirty="0"/>
              <a:t> </a:t>
            </a:r>
          </a:p>
          <a:p>
            <a:pPr lvl="1"/>
            <a:r>
              <a:rPr lang="en-IN" dirty="0"/>
              <a:t>class Engineer extends Employee { </a:t>
            </a:r>
          </a:p>
          <a:p>
            <a:pPr lvl="1"/>
            <a:r>
              <a:rPr lang="en-IN" dirty="0"/>
              <a:t>   display():void { </a:t>
            </a:r>
          </a:p>
          <a:p>
            <a:pPr lvl="1"/>
            <a:r>
              <a:rPr lang="en-IN" dirty="0"/>
              <a:t>      console.log("Name:  "+this.name);</a:t>
            </a:r>
          </a:p>
          <a:p>
            <a:pPr lvl="1"/>
            <a:r>
              <a:rPr lang="en-IN" dirty="0"/>
              <a:t>   } </a:t>
            </a:r>
          </a:p>
          <a:p>
            <a:pPr lvl="1"/>
            <a:r>
              <a:rPr lang="en-IN" dirty="0"/>
              <a:t>}</a:t>
            </a:r>
          </a:p>
          <a:p>
            <a:pPr lvl="1"/>
            <a:r>
              <a:rPr lang="en-IN" dirty="0" err="1"/>
              <a:t>var</a:t>
            </a:r>
            <a:r>
              <a:rPr lang="en-IN" dirty="0"/>
              <a:t> </a:t>
            </a:r>
            <a:r>
              <a:rPr lang="en-IN" dirty="0" err="1"/>
              <a:t>obj</a:t>
            </a:r>
            <a:r>
              <a:rPr lang="en-IN" dirty="0"/>
              <a:t> = new Engineer(“John"); </a:t>
            </a:r>
          </a:p>
          <a:p>
            <a:pPr lvl="1"/>
            <a:r>
              <a:rPr lang="en-IN" dirty="0" err="1"/>
              <a:t>obj.display</a:t>
            </a:r>
            <a:r>
              <a:rPr lang="en-IN" dirty="0"/>
              <a:t>();</a:t>
            </a:r>
          </a:p>
        </p:txBody>
      </p:sp>
    </p:spTree>
    <p:extLst>
      <p:ext uri="{BB962C8B-B14F-4D97-AF65-F5344CB8AC3E}">
        <p14:creationId xmlns:p14="http://schemas.microsoft.com/office/powerpoint/2010/main" val="25374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12" end="12"/>
                                            </p:txEl>
                                          </p:spTgt>
                                        </p:tgtEl>
                                        <p:attrNameLst>
                                          <p:attrName>style.visibility</p:attrName>
                                        </p:attrNameLst>
                                      </p:cBhvr>
                                      <p:to>
                                        <p:strVal val="visible"/>
                                      </p:to>
                                    </p:set>
                                    <p:animEffect transition="in" filter="fade">
                                      <p:cBhvr>
                                        <p:cTn id="42" dur="500"/>
                                        <p:tgtEl>
                                          <p:spTgt spid="9">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
                                            <p:txEl>
                                              <p:pRg st="13" end="13"/>
                                            </p:txEl>
                                          </p:spTgt>
                                        </p:tgtEl>
                                        <p:attrNameLst>
                                          <p:attrName>style.visibility</p:attrName>
                                        </p:attrNameLst>
                                      </p:cBhvr>
                                      <p:to>
                                        <p:strVal val="visible"/>
                                      </p:to>
                                    </p:set>
                                    <p:animEffect transition="in" filter="fade">
                                      <p:cBhvr>
                                        <p:cTn id="45" dur="500"/>
                                        <p:tgtEl>
                                          <p:spTgt spid="9">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14" end="14"/>
                                            </p:txEl>
                                          </p:spTgt>
                                        </p:tgtEl>
                                        <p:attrNameLst>
                                          <p:attrName>style.visibility</p:attrName>
                                        </p:attrNameLst>
                                      </p:cBhvr>
                                      <p:to>
                                        <p:strVal val="visible"/>
                                      </p:to>
                                    </p:set>
                                    <p:animEffect transition="in" filter="fade">
                                      <p:cBhvr>
                                        <p:cTn id="48" dur="500"/>
                                        <p:tgtEl>
                                          <p:spTgt spid="9">
                                            <p:txEl>
                                              <p:pRg st="14" end="1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9">
                                            <p:txEl>
                                              <p:pRg st="15" end="15"/>
                                            </p:txEl>
                                          </p:spTgt>
                                        </p:tgtEl>
                                        <p:attrNameLst>
                                          <p:attrName>style.visibility</p:attrName>
                                        </p:attrNameLst>
                                      </p:cBhvr>
                                      <p:to>
                                        <p:strVal val="visible"/>
                                      </p:to>
                                    </p:set>
                                    <p:animEffect transition="in" filter="fade">
                                      <p:cBhvr>
                                        <p:cTn id="51" dur="500"/>
                                        <p:tgtEl>
                                          <p:spTgt spid="9">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
                                            <p:txEl>
                                              <p:pRg st="16" end="16"/>
                                            </p:txEl>
                                          </p:spTgt>
                                        </p:tgtEl>
                                        <p:attrNameLst>
                                          <p:attrName>style.visibility</p:attrName>
                                        </p:attrNameLst>
                                      </p:cBhvr>
                                      <p:to>
                                        <p:strVal val="visible"/>
                                      </p:to>
                                    </p:set>
                                    <p:animEffect transition="in" filter="fade">
                                      <p:cBhvr>
                                        <p:cTn id="54"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60648"/>
            <a:ext cx="8280920" cy="6264696"/>
          </a:xfrm>
        </p:spPr>
        <p:txBody>
          <a:bodyPr>
            <a:normAutofit fontScale="70000" lnSpcReduction="20000"/>
          </a:bodyPr>
          <a:lstStyle/>
          <a:p>
            <a:pPr marL="0" indent="0">
              <a:buNone/>
            </a:pPr>
            <a:r>
              <a:rPr lang="en-IN" sz="4800" b="1" dirty="0">
                <a:solidFill>
                  <a:schemeClr val="accent6"/>
                </a:solidFill>
              </a:rPr>
              <a:t>Attribute directive</a:t>
            </a:r>
            <a:r>
              <a:rPr lang="en-IN" sz="4800" dirty="0"/>
              <a:t>: </a:t>
            </a:r>
          </a:p>
          <a:p>
            <a:r>
              <a:rPr lang="en-IN" dirty="0"/>
              <a:t>They tend to appear within an element tag as attributes do, sometimes by name but more often as the target of an assignment or a binding.</a:t>
            </a:r>
          </a:p>
          <a:p>
            <a:r>
              <a:rPr lang="en-IN" dirty="0"/>
              <a:t>An Attribute or style directive can change the appearance or behaviour of an element.</a:t>
            </a:r>
          </a:p>
          <a:p>
            <a:r>
              <a:rPr lang="en-IN" dirty="0"/>
              <a:t>Attribute directives, as the name goes, are applied as attributes to elements. They are used to manipulate the DOM in all kinds of different ways except creating or destroying them. I like to call them DOM-friendly directives.</a:t>
            </a:r>
          </a:p>
          <a:p>
            <a:r>
              <a:rPr lang="en-IN" dirty="0"/>
              <a:t>Directives in this categories can help us achieve one of the following tasks:</a:t>
            </a:r>
          </a:p>
          <a:p>
            <a:r>
              <a:rPr lang="en-IN" dirty="0"/>
              <a:t>Apply conditional styles and classes to elements</a:t>
            </a:r>
          </a:p>
          <a:p>
            <a:pPr lvl="1"/>
            <a:r>
              <a:rPr lang="en-IN" sz="3200" b="1" i="1" dirty="0"/>
              <a:t>&lt;p [</a:t>
            </a:r>
            <a:r>
              <a:rPr lang="en-IN" sz="3200" b="1" i="1" dirty="0" err="1"/>
              <a:t>style.color</a:t>
            </a:r>
            <a:r>
              <a:rPr lang="en-IN" sz="3200" b="1" i="1" dirty="0"/>
              <a:t>]="'blue'"&gt;Directives are awesome&lt;/p&gt;</a:t>
            </a:r>
          </a:p>
          <a:p>
            <a:r>
              <a:rPr lang="en-IN" dirty="0"/>
              <a:t>Hide and show elements, conditionally (different from creating and destroying elements)</a:t>
            </a:r>
          </a:p>
          <a:p>
            <a:pPr lvl="1"/>
            <a:r>
              <a:rPr lang="en-IN" sz="3200" b="1" i="1" dirty="0"/>
              <a:t>&lt;p [hidden]="</a:t>
            </a:r>
            <a:r>
              <a:rPr lang="en-IN" sz="3200" b="1" i="1" dirty="0" err="1"/>
              <a:t>shouldHide</a:t>
            </a:r>
            <a:r>
              <a:rPr lang="en-IN" sz="3200" b="1" i="1" dirty="0"/>
              <a:t>"&gt;Directives are awesome&lt;/p&gt;</a:t>
            </a:r>
          </a:p>
          <a:p>
            <a:pPr marL="457200" lvl="1" indent="0">
              <a:buNone/>
            </a:pPr>
            <a:endParaRPr lang="en-IN" sz="3200" b="1" i="1" dirty="0"/>
          </a:p>
          <a:p>
            <a:pPr marL="57150" indent="0">
              <a:buNone/>
            </a:pPr>
            <a:r>
              <a:rPr lang="en-US" sz="3600" b="1" i="1" dirty="0" err="1"/>
              <a:t>Eg</a:t>
            </a:r>
            <a:r>
              <a:rPr lang="en-US" sz="3600" b="1" i="1" dirty="0"/>
              <a:t>. </a:t>
            </a:r>
            <a:r>
              <a:rPr lang="en-IN" b="1" i="1" dirty="0" err="1"/>
              <a:t>ngModel</a:t>
            </a:r>
            <a:r>
              <a:rPr lang="en-IN" b="1" i="1" dirty="0"/>
              <a:t>, </a:t>
            </a:r>
            <a:r>
              <a:rPr lang="en-IN" b="1" i="1" dirty="0" err="1"/>
              <a:t>ngClass</a:t>
            </a:r>
            <a:r>
              <a:rPr lang="en-IN" b="1" i="1" dirty="0"/>
              <a:t>, </a:t>
            </a:r>
            <a:r>
              <a:rPr lang="en-IN" b="1" i="1" dirty="0" err="1"/>
              <a:t>ngStyle</a:t>
            </a:r>
            <a:endParaRPr lang="en-IN" b="1" i="1" dirty="0"/>
          </a:p>
          <a:p>
            <a:pPr marL="457200" lvl="1" indent="0">
              <a:buNone/>
            </a:pPr>
            <a:endParaRPr lang="en-IN" b="1" dirty="0"/>
          </a:p>
          <a:p>
            <a:pPr marL="457200" lvl="1" indent="0">
              <a:buNone/>
            </a:pPr>
            <a:endParaRPr lang="en-IN" b="1" dirty="0"/>
          </a:p>
          <a:p>
            <a:pPr marL="457200" lvl="1" indent="0">
              <a:buNone/>
            </a:pPr>
            <a:endParaRPr lang="en-IN" sz="3200" b="1" i="1" dirty="0"/>
          </a:p>
          <a:p>
            <a:pPr marL="457200" lvl="1" indent="0">
              <a:buNone/>
            </a:pPr>
            <a:endParaRPr lang="en-IN" sz="3200" b="1" i="1" dirty="0"/>
          </a:p>
          <a:p>
            <a:pPr>
              <a:buNone/>
            </a:pPr>
            <a:endParaRPr lang="en-IN"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C66F81-D95D-4606-939D-9974684C36E9}"/>
              </a:ext>
            </a:extLst>
          </p:cNvPr>
          <p:cNvSpPr>
            <a:spLocks noGrp="1"/>
          </p:cNvSpPr>
          <p:nvPr>
            <p:ph idx="1"/>
          </p:nvPr>
        </p:nvSpPr>
        <p:spPr>
          <a:xfrm>
            <a:off x="467544" y="260648"/>
            <a:ext cx="8219256" cy="5865515"/>
          </a:xfrm>
        </p:spPr>
        <p:txBody>
          <a:bodyPr>
            <a:normAutofit fontScale="85000" lnSpcReduction="10000"/>
          </a:bodyPr>
          <a:lstStyle/>
          <a:p>
            <a:pPr marL="0" indent="0">
              <a:buNone/>
            </a:pPr>
            <a:r>
              <a:rPr lang="en-IN" sz="3900" b="1" dirty="0">
                <a:solidFill>
                  <a:schemeClr val="accent6"/>
                </a:solidFill>
              </a:rPr>
              <a:t>Structural directives</a:t>
            </a:r>
            <a:r>
              <a:rPr lang="en-IN" sz="3900" dirty="0"/>
              <a:t>: </a:t>
            </a:r>
          </a:p>
          <a:p>
            <a:r>
              <a:rPr lang="en-IN" dirty="0"/>
              <a:t>Structural directives alter layout by adding, removing, and replacing elements in DOM.</a:t>
            </a:r>
          </a:p>
          <a:p>
            <a:r>
              <a:rPr lang="en-IN" dirty="0"/>
              <a:t>Structural directives are not DOM-friendly in the sense that they create, destroy, or re-create DOM elements based on certain conditions.</a:t>
            </a:r>
          </a:p>
          <a:p>
            <a:r>
              <a:rPr lang="en-IN" dirty="0"/>
              <a:t>This is a huge difference from what hidden attribute directive does. This is because hidden retains the DOM element but hides it from the user, whereas structural directives like *</a:t>
            </a:r>
            <a:r>
              <a:rPr lang="en-IN" dirty="0" err="1"/>
              <a:t>ngIf</a:t>
            </a:r>
            <a:r>
              <a:rPr lang="en-IN" dirty="0"/>
              <a:t> destroy the elements.</a:t>
            </a:r>
          </a:p>
          <a:p>
            <a:r>
              <a:rPr lang="en-IN" dirty="0"/>
              <a:t>*</a:t>
            </a:r>
            <a:r>
              <a:rPr lang="en-IN" dirty="0" err="1"/>
              <a:t>ngFor</a:t>
            </a:r>
            <a:r>
              <a:rPr lang="en-IN" dirty="0"/>
              <a:t> and [</a:t>
            </a:r>
            <a:r>
              <a:rPr lang="en-IN" dirty="0" err="1"/>
              <a:t>ngSwitch</a:t>
            </a:r>
            <a:r>
              <a:rPr lang="en-IN" dirty="0"/>
              <a:t>] are also common structural directives and you can relate them to the common programming flow tasks.</a:t>
            </a:r>
          </a:p>
          <a:p>
            <a:pPr>
              <a:buNone/>
            </a:pPr>
            <a:r>
              <a:rPr lang="en-US" b="1" i="1" dirty="0" err="1"/>
              <a:t>Eg</a:t>
            </a:r>
            <a:r>
              <a:rPr lang="en-US" b="1" i="1" dirty="0"/>
              <a:t>. *</a:t>
            </a:r>
            <a:r>
              <a:rPr lang="en-US" b="1" i="1" dirty="0" err="1"/>
              <a:t>ngFor</a:t>
            </a:r>
            <a:r>
              <a:rPr lang="en-US" b="1" i="1" dirty="0"/>
              <a:t>, *</a:t>
            </a:r>
            <a:r>
              <a:rPr lang="en-US" b="1" i="1" dirty="0" err="1"/>
              <a:t>ngIf</a:t>
            </a:r>
            <a:r>
              <a:rPr lang="en-US" b="1" i="1" dirty="0"/>
              <a:t>, *</a:t>
            </a:r>
            <a:r>
              <a:rPr lang="en-IN" b="1" i="1" dirty="0" err="1"/>
              <a:t>ngSwitch</a:t>
            </a:r>
            <a:endParaRPr lang="en-IN" b="1" i="1" dirty="0"/>
          </a:p>
          <a:p>
            <a:pPr>
              <a:buNone/>
            </a:pPr>
            <a:endParaRPr lang="en-US" b="1" i="1" dirty="0"/>
          </a:p>
          <a:p>
            <a:endParaRPr lang="en-IN" dirty="0"/>
          </a:p>
        </p:txBody>
      </p:sp>
    </p:spTree>
    <p:extLst>
      <p:ext uri="{BB962C8B-B14F-4D97-AF65-F5344CB8AC3E}">
        <p14:creationId xmlns:p14="http://schemas.microsoft.com/office/powerpoint/2010/main" val="158146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395-A953-44C8-9096-BE033AD88116}"/>
              </a:ext>
            </a:extLst>
          </p:cNvPr>
          <p:cNvSpPr>
            <a:spLocks noGrp="1"/>
          </p:cNvSpPr>
          <p:nvPr>
            <p:ph type="title"/>
          </p:nvPr>
        </p:nvSpPr>
        <p:spPr>
          <a:xfrm>
            <a:off x="457200" y="274638"/>
            <a:ext cx="8229600" cy="418058"/>
          </a:xfrm>
        </p:spPr>
        <p:txBody>
          <a:bodyPr>
            <a:normAutofit fontScale="90000"/>
          </a:bodyPr>
          <a:lstStyle/>
          <a:p>
            <a:pPr fontAlgn="base"/>
            <a:r>
              <a:rPr lang="en-IN" dirty="0"/>
              <a:t>Components vs directives</a:t>
            </a:r>
          </a:p>
        </p:txBody>
      </p:sp>
      <p:graphicFrame>
        <p:nvGraphicFramePr>
          <p:cNvPr id="8" name="Content Placeholder 7">
            <a:extLst>
              <a:ext uri="{FF2B5EF4-FFF2-40B4-BE49-F238E27FC236}">
                <a16:creationId xmlns:a16="http://schemas.microsoft.com/office/drawing/2014/main" id="{9CB9BAC3-65A5-4C6C-A57C-67242582B580}"/>
              </a:ext>
            </a:extLst>
          </p:cNvPr>
          <p:cNvGraphicFramePr>
            <a:graphicFrameLocks noGrp="1"/>
          </p:cNvGraphicFramePr>
          <p:nvPr>
            <p:ph idx="1"/>
            <p:extLst>
              <p:ext uri="{D42A27DB-BD31-4B8C-83A1-F6EECF244321}">
                <p14:modId xmlns:p14="http://schemas.microsoft.com/office/powerpoint/2010/main" val="1681269959"/>
              </p:ext>
            </p:extLst>
          </p:nvPr>
        </p:nvGraphicFramePr>
        <p:xfrm>
          <a:off x="1043608" y="1052736"/>
          <a:ext cx="7416824" cy="4993411"/>
        </p:xfrm>
        <a:graphic>
          <a:graphicData uri="http://schemas.openxmlformats.org/drawingml/2006/table">
            <a:tbl>
              <a:tblPr/>
              <a:tblGrid>
                <a:gridCol w="3708412">
                  <a:extLst>
                    <a:ext uri="{9D8B030D-6E8A-4147-A177-3AD203B41FA5}">
                      <a16:colId xmlns:a16="http://schemas.microsoft.com/office/drawing/2014/main" val="1524309850"/>
                    </a:ext>
                  </a:extLst>
                </a:gridCol>
                <a:gridCol w="3708412">
                  <a:extLst>
                    <a:ext uri="{9D8B030D-6E8A-4147-A177-3AD203B41FA5}">
                      <a16:colId xmlns:a16="http://schemas.microsoft.com/office/drawing/2014/main" val="2278979566"/>
                    </a:ext>
                  </a:extLst>
                </a:gridCol>
              </a:tblGrid>
              <a:tr h="219315">
                <a:tc>
                  <a:txBody>
                    <a:bodyPr/>
                    <a:lstStyle/>
                    <a:p>
                      <a:pPr algn="l" fontAlgn="base">
                        <a:spcAft>
                          <a:spcPts val="0"/>
                        </a:spcAft>
                      </a:pPr>
                      <a:r>
                        <a:rPr lang="en-IN" sz="1800" dirty="0">
                          <a:effectLst/>
                          <a:latin typeface="+mj-lt"/>
                        </a:rPr>
                        <a:t>@Component </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dirty="0">
                          <a:effectLst/>
                          <a:latin typeface="+mj-lt"/>
                        </a:rPr>
                        <a:t>@Directive </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5191412"/>
                  </a:ext>
                </a:extLst>
              </a:tr>
              <a:tr h="842705">
                <a:tc>
                  <a:txBody>
                    <a:bodyPr/>
                    <a:lstStyle/>
                    <a:p>
                      <a:pPr indent="-228600" algn="l" fontAlgn="base">
                        <a:spcAft>
                          <a:spcPts val="0"/>
                        </a:spcAft>
                      </a:pPr>
                      <a:r>
                        <a:rPr lang="en-IN" sz="1800" dirty="0">
                          <a:effectLst/>
                          <a:latin typeface="+mj-lt"/>
                        </a:rPr>
                        <a:t>1.       @Component meta-data annotation is used  to register the components.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dirty="0">
                          <a:effectLst/>
                          <a:latin typeface="+mj-lt"/>
                        </a:rPr>
                        <a:t>@Directive meta-data annotation is used  to register the directives.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821780"/>
                  </a:ext>
                </a:extLst>
              </a:tr>
              <a:tr h="1041746">
                <a:tc>
                  <a:txBody>
                    <a:bodyPr/>
                    <a:lstStyle/>
                    <a:p>
                      <a:pPr indent="-228600" algn="l" fontAlgn="base">
                        <a:spcAft>
                          <a:spcPts val="0"/>
                        </a:spcAft>
                      </a:pPr>
                      <a:r>
                        <a:rPr lang="en-IN" sz="1800" dirty="0">
                          <a:effectLst/>
                          <a:latin typeface="+mj-lt"/>
                        </a:rPr>
                        <a:t>2.       The components are used to create UI widgets.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dirty="0">
                          <a:effectLst/>
                          <a:latin typeface="+mj-lt"/>
                        </a:rPr>
                        <a:t>The directives are used to add behaviour to existing DOM elements.</a:t>
                      </a:r>
                    </a:p>
                    <a:p>
                      <a:pPr algn="l" fontAlgn="base">
                        <a:spcAft>
                          <a:spcPts val="0"/>
                        </a:spcAft>
                      </a:pPr>
                      <a:br>
                        <a:rPr lang="en-IN" sz="1800" dirty="0">
                          <a:effectLst/>
                          <a:latin typeface="+mj-lt"/>
                        </a:rPr>
                      </a:br>
                      <a:endParaRPr lang="en-IN" sz="1800" dirty="0">
                        <a:effectLst/>
                        <a:latin typeface="+mj-l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0574822"/>
                  </a:ext>
                </a:extLst>
              </a:tr>
              <a:tr h="842705">
                <a:tc>
                  <a:txBody>
                    <a:bodyPr/>
                    <a:lstStyle/>
                    <a:p>
                      <a:pPr indent="-228600" algn="l" fontAlgn="base">
                        <a:spcAft>
                          <a:spcPts val="0"/>
                        </a:spcAft>
                      </a:pPr>
                      <a:r>
                        <a:rPr lang="en-IN" sz="1800">
                          <a:effectLst/>
                          <a:latin typeface="+mj-lt"/>
                        </a:rPr>
                        <a:t>3.       The components are used to split to application into smaller parts.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a:effectLst/>
                          <a:latin typeface="+mj-lt"/>
                        </a:rPr>
                        <a:t>The directives are use to design a reusable components.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750456"/>
                  </a:ext>
                </a:extLst>
              </a:tr>
              <a:tr h="548287">
                <a:tc>
                  <a:txBody>
                    <a:bodyPr/>
                    <a:lstStyle/>
                    <a:p>
                      <a:pPr indent="-228600" algn="l" fontAlgn="base">
                        <a:spcAft>
                          <a:spcPts val="0"/>
                        </a:spcAft>
                      </a:pPr>
                      <a:r>
                        <a:rPr lang="en-IN" sz="1800">
                          <a:effectLst/>
                          <a:latin typeface="+mj-lt"/>
                        </a:rPr>
                        <a:t>4.       Only one component is used per DOM element.</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a:effectLst/>
                          <a:latin typeface="+mj-lt"/>
                        </a:rPr>
                        <a:t>More than one directive are used per DOM element.</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0538717"/>
                  </a:ext>
                </a:extLst>
              </a:tr>
              <a:tr h="1041746">
                <a:tc>
                  <a:txBody>
                    <a:bodyPr/>
                    <a:lstStyle/>
                    <a:p>
                      <a:pPr indent="-228600" algn="l" fontAlgn="base">
                        <a:spcAft>
                          <a:spcPts val="0"/>
                        </a:spcAft>
                      </a:pPr>
                      <a:r>
                        <a:rPr lang="en-IN" sz="1800">
                          <a:effectLst/>
                          <a:latin typeface="+mj-lt"/>
                        </a:rPr>
                        <a:t>5.       In the components, @View, template and templateUrl are mandatory in the components.</a:t>
                      </a: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ase">
                        <a:spcAft>
                          <a:spcPts val="0"/>
                        </a:spcAft>
                      </a:pPr>
                      <a:r>
                        <a:rPr lang="en-IN" sz="1800" dirty="0">
                          <a:effectLst/>
                          <a:latin typeface="+mj-lt"/>
                        </a:rPr>
                        <a:t>The directive do not have @View etc.</a:t>
                      </a:r>
                    </a:p>
                    <a:p>
                      <a:pPr algn="l" fontAlgn="base">
                        <a:spcAft>
                          <a:spcPts val="0"/>
                        </a:spcAft>
                      </a:pPr>
                      <a:br>
                        <a:rPr lang="en-IN" sz="1800" dirty="0">
                          <a:effectLst/>
                          <a:latin typeface="+mj-lt"/>
                        </a:rPr>
                      </a:br>
                      <a:endParaRPr lang="en-IN" sz="1800" dirty="0">
                        <a:effectLst/>
                        <a:latin typeface="+mj-l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74187519"/>
                  </a:ext>
                </a:extLst>
              </a:tr>
            </a:tbl>
          </a:graphicData>
        </a:graphic>
      </p:graphicFrame>
    </p:spTree>
    <p:extLst>
      <p:ext uri="{BB962C8B-B14F-4D97-AF65-F5344CB8AC3E}">
        <p14:creationId xmlns:p14="http://schemas.microsoft.com/office/powerpoint/2010/main" val="3810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Here we will learn…</a:t>
            </a:r>
            <a:endParaRPr lang="en-IN" b="1" dirty="0">
              <a:solidFill>
                <a:schemeClr val="accent6"/>
              </a:solidFill>
              <a:effectLst>
                <a:outerShdw blurRad="38100" dist="38100" dir="2700000" algn="tl">
                  <a:srgbClr val="000000">
                    <a:alpha val="43137"/>
                  </a:srgbClr>
                </a:outerShdw>
              </a:effectLst>
            </a:endParaRPr>
          </a:p>
        </p:txBody>
      </p:sp>
      <p:sp>
        <p:nvSpPr>
          <p:cNvPr id="4" name="Content Placeholder 3"/>
          <p:cNvSpPr>
            <a:spLocks noGrp="1"/>
          </p:cNvSpPr>
          <p:nvPr>
            <p:ph idx="1"/>
          </p:nvPr>
        </p:nvSpPr>
        <p:spPr/>
        <p:txBody>
          <a:bodyPr/>
          <a:lstStyle/>
          <a:p>
            <a:r>
              <a:rPr lang="en-US" dirty="0" err="1"/>
              <a:t>ngFor</a:t>
            </a:r>
            <a:endParaRPr lang="en-US" dirty="0"/>
          </a:p>
          <a:p>
            <a:r>
              <a:rPr lang="en-US" dirty="0" err="1"/>
              <a:t>ngIf</a:t>
            </a:r>
            <a:r>
              <a:rPr lang="en-US" dirty="0"/>
              <a:t> </a:t>
            </a:r>
          </a:p>
          <a:p>
            <a:r>
              <a:rPr lang="en-US" dirty="0" err="1"/>
              <a:t>ngSwitch</a:t>
            </a:r>
            <a:endParaRPr lang="en-US" dirty="0"/>
          </a:p>
          <a:p>
            <a:r>
              <a:rPr lang="en-US" dirty="0" err="1"/>
              <a:t>ngStyle</a:t>
            </a:r>
            <a:r>
              <a:rPr lang="en-US" dirty="0"/>
              <a:t> </a:t>
            </a:r>
          </a:p>
          <a:p>
            <a:r>
              <a:rPr lang="en-US" dirty="0" err="1"/>
              <a:t>ngClass</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a:t>
            </a:r>
            <a:r>
              <a:rPr lang="en-US" b="1" dirty="0" err="1">
                <a:solidFill>
                  <a:schemeClr val="accent6"/>
                </a:solidFill>
                <a:effectLst>
                  <a:outerShdw blurRad="38100" dist="38100" dir="2700000" algn="tl">
                    <a:srgbClr val="000000">
                      <a:alpha val="43137"/>
                    </a:srgbClr>
                  </a:outerShdw>
                </a:effectLst>
              </a:rPr>
              <a:t>ngFor</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lnSpcReduction="10000"/>
          </a:bodyPr>
          <a:lstStyle/>
          <a:p>
            <a:r>
              <a:rPr lang="en-US" dirty="0" err="1"/>
              <a:t>NgFor</a:t>
            </a:r>
            <a:r>
              <a:rPr lang="en-US" dirty="0"/>
              <a:t> is a structural directive, meaning that it changes the structure of the DOM.</a:t>
            </a:r>
          </a:p>
          <a:p>
            <a:r>
              <a:rPr lang="en-US" dirty="0" err="1"/>
              <a:t>NgFor</a:t>
            </a:r>
            <a:r>
              <a:rPr lang="en-US" dirty="0"/>
              <a:t> provides several exported values that can be aliased to local variables. </a:t>
            </a:r>
          </a:p>
          <a:p>
            <a:pPr lvl="1"/>
            <a:r>
              <a:rPr lang="en-US" dirty="0"/>
              <a:t>index: Index of current item. </a:t>
            </a:r>
          </a:p>
          <a:p>
            <a:pPr lvl="1"/>
            <a:r>
              <a:rPr lang="en-US" dirty="0"/>
              <a:t>even: True for an even index. </a:t>
            </a:r>
          </a:p>
          <a:p>
            <a:pPr lvl="1"/>
            <a:r>
              <a:rPr lang="en-US" dirty="0"/>
              <a:t>odd: True for an odd index. </a:t>
            </a:r>
          </a:p>
          <a:p>
            <a:pPr lvl="1"/>
            <a:r>
              <a:rPr lang="en-US" dirty="0"/>
              <a:t>first: True for first item. </a:t>
            </a:r>
          </a:p>
          <a:p>
            <a:pPr lvl="1"/>
            <a:r>
              <a:rPr lang="en-US" dirty="0"/>
              <a:t>last: True for last item.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a:t>
            </a:r>
            <a:r>
              <a:rPr lang="en-US" b="1" dirty="0" err="1">
                <a:solidFill>
                  <a:schemeClr val="accent6"/>
                </a:solidFill>
                <a:effectLst>
                  <a:outerShdw blurRad="38100" dist="38100" dir="2700000" algn="tl">
                    <a:srgbClr val="000000">
                      <a:alpha val="43137"/>
                    </a:srgbClr>
                  </a:outerShdw>
                </a:effectLst>
              </a:rPr>
              <a:t>ngIF</a:t>
            </a:r>
            <a:endParaRPr lang="en-US" dirty="0"/>
          </a:p>
        </p:txBody>
      </p:sp>
      <p:sp>
        <p:nvSpPr>
          <p:cNvPr id="3" name="Content Placeholder 2"/>
          <p:cNvSpPr>
            <a:spLocks noGrp="1"/>
          </p:cNvSpPr>
          <p:nvPr>
            <p:ph idx="1"/>
          </p:nvPr>
        </p:nvSpPr>
        <p:spPr/>
        <p:txBody>
          <a:bodyPr>
            <a:normAutofit fontScale="62500" lnSpcReduction="20000"/>
          </a:bodyPr>
          <a:lstStyle/>
          <a:p>
            <a:r>
              <a:rPr lang="en-US" dirty="0"/>
              <a:t>Here we will understand using </a:t>
            </a:r>
            <a:r>
              <a:rPr lang="en-US" dirty="0" err="1"/>
              <a:t>NgIf</a:t>
            </a:r>
            <a:r>
              <a:rPr lang="en-US" dirty="0"/>
              <a:t> with HTML elements. </a:t>
            </a:r>
            <a:r>
              <a:rPr lang="en-US" dirty="0" err="1"/>
              <a:t>NgIf</a:t>
            </a:r>
            <a:r>
              <a:rPr lang="en-US" dirty="0"/>
              <a:t> is an angular directive that is used to add an element </a:t>
            </a:r>
            <a:r>
              <a:rPr lang="en-US" dirty="0" err="1"/>
              <a:t>subtree</a:t>
            </a:r>
            <a:r>
              <a:rPr lang="en-US" dirty="0"/>
              <a:t> for true value of expression. </a:t>
            </a:r>
            <a:r>
              <a:rPr lang="en-US" dirty="0" err="1"/>
              <a:t>NgIf</a:t>
            </a:r>
            <a:r>
              <a:rPr lang="en-US" dirty="0"/>
              <a:t> is used as *</a:t>
            </a:r>
            <a:r>
              <a:rPr lang="en-US" dirty="0" err="1"/>
              <a:t>ngIf</a:t>
            </a:r>
            <a:r>
              <a:rPr lang="en-US" dirty="0"/>
              <a:t>="expression". Here if "expression" value is either false or null, in both cases the element </a:t>
            </a:r>
            <a:r>
              <a:rPr lang="en-US" dirty="0" err="1"/>
              <a:t>subtree</a:t>
            </a:r>
            <a:r>
              <a:rPr lang="en-US" dirty="0"/>
              <a:t> will not be added to DOM. Now find the below code snippet.</a:t>
            </a:r>
          </a:p>
          <a:p>
            <a:pPr marL="0" indent="0">
              <a:buNone/>
            </a:pPr>
            <a:endParaRPr lang="en-US" dirty="0"/>
          </a:p>
          <a:p>
            <a:pPr marL="400050" lvl="1" indent="0">
              <a:buNone/>
            </a:pPr>
            <a:r>
              <a:rPr lang="en-US" dirty="0"/>
              <a:t>&lt;p *</a:t>
            </a:r>
            <a:r>
              <a:rPr lang="en-US" dirty="0" err="1"/>
              <a:t>ngIf</a:t>
            </a:r>
            <a:r>
              <a:rPr lang="en-US" dirty="0"/>
              <a:t>="</a:t>
            </a:r>
            <a:r>
              <a:rPr lang="en-US" dirty="0" err="1"/>
              <a:t>isValid</a:t>
            </a:r>
            <a:r>
              <a:rPr lang="en-US" dirty="0"/>
              <a:t>"&gt;</a:t>
            </a:r>
          </a:p>
          <a:p>
            <a:pPr marL="400050" lvl="1" indent="0">
              <a:buNone/>
            </a:pPr>
            <a:r>
              <a:rPr lang="en-US" dirty="0"/>
              <a:t>	Data is valid.</a:t>
            </a:r>
          </a:p>
          <a:p>
            <a:pPr marL="400050" lvl="1" indent="0">
              <a:buNone/>
            </a:pPr>
            <a:r>
              <a:rPr lang="en-US" dirty="0"/>
              <a:t>&lt;/p&gt;</a:t>
            </a:r>
          </a:p>
          <a:p>
            <a:pPr marL="400050" lvl="1" indent="0">
              <a:buNone/>
            </a:pPr>
            <a:r>
              <a:rPr lang="en-US" dirty="0"/>
              <a:t>&lt;p *</a:t>
            </a:r>
            <a:r>
              <a:rPr lang="en-US" dirty="0" err="1"/>
              <a:t>ngIf</a:t>
            </a:r>
            <a:r>
              <a:rPr lang="en-US" dirty="0"/>
              <a:t>="!</a:t>
            </a:r>
            <a:r>
              <a:rPr lang="en-US" dirty="0" err="1"/>
              <a:t>isValid</a:t>
            </a:r>
            <a:r>
              <a:rPr lang="en-US" dirty="0"/>
              <a:t>"&gt;</a:t>
            </a:r>
          </a:p>
          <a:p>
            <a:pPr marL="400050" lvl="1" indent="0">
              <a:buNone/>
            </a:pPr>
            <a:r>
              <a:rPr lang="en-US" dirty="0"/>
              <a:t>	Data is not valid.</a:t>
            </a:r>
          </a:p>
          <a:p>
            <a:pPr marL="400050" lvl="1" indent="0">
              <a:buNone/>
            </a:pPr>
            <a:r>
              <a:rPr lang="en-US" dirty="0"/>
              <a:t>&lt;/p&gt;  </a:t>
            </a:r>
          </a:p>
          <a:p>
            <a:r>
              <a:rPr lang="en-US" dirty="0"/>
              <a:t>Here </a:t>
            </a:r>
            <a:r>
              <a:rPr lang="en-US" dirty="0" err="1"/>
              <a:t>isValid</a:t>
            </a:r>
            <a:r>
              <a:rPr lang="en-US" dirty="0"/>
              <a:t> is a component property that has been initialized as follows.</a:t>
            </a:r>
          </a:p>
          <a:p>
            <a:pPr marL="0" indent="0">
              <a:buNone/>
            </a:pPr>
            <a:r>
              <a:rPr lang="en-US" dirty="0" err="1"/>
              <a:t>isValid</a:t>
            </a:r>
            <a:r>
              <a:rPr lang="en-US" dirty="0"/>
              <a:t> = true;  Hence the output will be Data is valid. </a:t>
            </a:r>
          </a:p>
        </p:txBody>
      </p:sp>
    </p:spTree>
    <p:extLst>
      <p:ext uri="{BB962C8B-B14F-4D97-AF65-F5344CB8AC3E}">
        <p14:creationId xmlns:p14="http://schemas.microsoft.com/office/powerpoint/2010/main" val="382968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9"/>
            <a:ext cx="8229600" cy="2286016"/>
          </a:xfrm>
        </p:spPr>
        <p:txBody>
          <a:bodyPr>
            <a:normAutofit fontScale="55000" lnSpcReduction="20000"/>
          </a:bodyPr>
          <a:lstStyle/>
          <a:p>
            <a:r>
              <a:rPr lang="en-US" dirty="0"/>
              <a:t>With *</a:t>
            </a:r>
            <a:r>
              <a:rPr lang="en-US" dirty="0" err="1"/>
              <a:t>ngIf</a:t>
            </a:r>
            <a:r>
              <a:rPr lang="en-US" dirty="0"/>
              <a:t>, if the value is True then the element is added to the DOM.</a:t>
            </a:r>
          </a:p>
          <a:p>
            <a:r>
              <a:rPr lang="en-US" dirty="0"/>
              <a:t>With *</a:t>
            </a:r>
            <a:r>
              <a:rPr lang="en-US" dirty="0" err="1"/>
              <a:t>ngIf</a:t>
            </a:r>
            <a:r>
              <a:rPr lang="en-US" dirty="0"/>
              <a:t>, if the value is False then the element is removed from the DOM.</a:t>
            </a:r>
          </a:p>
          <a:p>
            <a:pPr marL="0" indent="0">
              <a:buNone/>
            </a:pPr>
            <a:r>
              <a:rPr lang="en-US" dirty="0">
                <a:solidFill>
                  <a:srgbClr val="FF0000"/>
                </a:solidFill>
              </a:rPr>
              <a:t>Important</a:t>
            </a:r>
          </a:p>
          <a:p>
            <a:r>
              <a:rPr lang="en-US" dirty="0"/>
              <a:t>The difference between [hidden]='false' and *</a:t>
            </a:r>
            <a:r>
              <a:rPr lang="en-US" dirty="0" err="1"/>
              <a:t>ngIf</a:t>
            </a:r>
            <a:r>
              <a:rPr lang="en-US" dirty="0"/>
              <a:t>='false' is that the first method simply hides the element. The second method with </a:t>
            </a:r>
            <a:r>
              <a:rPr lang="en-US" dirty="0" err="1"/>
              <a:t>ngIf</a:t>
            </a:r>
            <a:r>
              <a:rPr lang="en-US" dirty="0"/>
              <a:t> removes the element completely from the DOM. </a:t>
            </a:r>
            <a:r>
              <a:rPr lang="en-US" dirty="0">
                <a:hlinkClick r:id="rId2"/>
              </a:rPr>
              <a:t>https://plnkr.co/edit/drfec8K80r9PVFUNYnNb?p=preview</a:t>
            </a:r>
            <a:endParaRPr lang="en-US" dirty="0"/>
          </a:p>
          <a:p>
            <a:r>
              <a:rPr lang="en-US" dirty="0"/>
              <a:t>We </a:t>
            </a:r>
            <a:r>
              <a:rPr lang="en-US" i="1" dirty="0"/>
              <a:t>can’t</a:t>
            </a:r>
            <a:r>
              <a:rPr lang="en-US" dirty="0"/>
              <a:t> have two structural directives, directives starting with a *, attached to the </a:t>
            </a:r>
            <a:r>
              <a:rPr lang="en-US" i="1" dirty="0"/>
              <a:t>same</a:t>
            </a:r>
            <a:r>
              <a:rPr lang="en-US" dirty="0"/>
              <a:t> element. The below code would </a:t>
            </a:r>
            <a:r>
              <a:rPr lang="en-US" b="1" dirty="0"/>
              <a:t>not</a:t>
            </a:r>
            <a:r>
              <a:rPr lang="en-US" dirty="0"/>
              <a:t> work:</a:t>
            </a:r>
          </a:p>
          <a:p>
            <a:endParaRPr lang="en-US" dirty="0"/>
          </a:p>
          <a:p>
            <a:endParaRPr lang="en-US" dirty="0"/>
          </a:p>
          <a:p>
            <a:endParaRPr lang="en-IN" dirty="0"/>
          </a:p>
        </p:txBody>
      </p:sp>
      <p:pic>
        <p:nvPicPr>
          <p:cNvPr id="4" name="Picture 3"/>
          <p:cNvPicPr>
            <a:picLocks noChangeAspect="1"/>
          </p:cNvPicPr>
          <p:nvPr/>
        </p:nvPicPr>
        <p:blipFill>
          <a:blip r:embed="rId3"/>
          <a:stretch>
            <a:fillRect/>
          </a:stretch>
        </p:blipFill>
        <p:spPr>
          <a:xfrm>
            <a:off x="4572000" y="2780928"/>
            <a:ext cx="4329191" cy="1080120"/>
          </a:xfrm>
          <a:prstGeom prst="rect">
            <a:avLst/>
          </a:prstGeom>
        </p:spPr>
      </p:pic>
      <p:pic>
        <p:nvPicPr>
          <p:cNvPr id="7" name="Picture 6"/>
          <p:cNvPicPr>
            <a:picLocks noChangeAspect="1"/>
          </p:cNvPicPr>
          <p:nvPr/>
        </p:nvPicPr>
        <p:blipFill>
          <a:blip r:embed="rId4"/>
          <a:stretch>
            <a:fillRect/>
          </a:stretch>
        </p:blipFill>
        <p:spPr>
          <a:xfrm>
            <a:off x="611560" y="2899792"/>
            <a:ext cx="3741093" cy="3168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6"/>
                </a:solidFill>
                <a:effectLst>
                  <a:outerShdw blurRad="38100" dist="38100" dir="2700000" algn="tl">
                    <a:srgbClr val="000000">
                      <a:alpha val="43137"/>
                    </a:srgbClr>
                  </a:outerShdw>
                </a:effectLst>
              </a:rPr>
              <a:t>ngSwitch</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10000"/>
          </a:bodyPr>
          <a:lstStyle/>
          <a:p>
            <a:r>
              <a:rPr lang="en-IN" dirty="0" err="1"/>
              <a:t>NgSwitch</a:t>
            </a:r>
            <a:r>
              <a:rPr lang="en-IN" dirty="0"/>
              <a:t> is a directive which is bound to an expression. </a:t>
            </a:r>
            <a:r>
              <a:rPr lang="en-IN" dirty="0" err="1"/>
              <a:t>NgSwitch</a:t>
            </a:r>
            <a:r>
              <a:rPr lang="en-IN" dirty="0"/>
              <a:t> is used to display one element tree from a set of many element trees based on some condition. It uses three keywords as follows.</a:t>
            </a:r>
          </a:p>
          <a:p>
            <a:r>
              <a:rPr lang="en-IN" dirty="0" err="1"/>
              <a:t>ngSwitch</a:t>
            </a:r>
            <a:r>
              <a:rPr lang="en-IN" dirty="0"/>
              <a:t>: We bind an expression to it that returns the </a:t>
            </a:r>
            <a:r>
              <a:rPr lang="en-IN" i="1" dirty="0"/>
              <a:t>switch value</a:t>
            </a:r>
            <a:r>
              <a:rPr lang="en-IN" dirty="0"/>
              <a:t>. It uses property binding. </a:t>
            </a:r>
          </a:p>
          <a:p>
            <a:r>
              <a:rPr lang="en-IN" dirty="0" err="1"/>
              <a:t>ngSwitchCase</a:t>
            </a:r>
            <a:r>
              <a:rPr lang="en-IN" dirty="0"/>
              <a:t>: Defines the element for </a:t>
            </a:r>
            <a:r>
              <a:rPr lang="en-IN" i="1" dirty="0"/>
              <a:t>matched value</a:t>
            </a:r>
            <a:r>
              <a:rPr lang="en-IN" dirty="0"/>
              <a:t>. We need to prefix it with asterisk (*). </a:t>
            </a:r>
          </a:p>
          <a:p>
            <a:r>
              <a:rPr lang="en-IN" dirty="0" err="1"/>
              <a:t>ngSwitchDefault</a:t>
            </a:r>
            <a:r>
              <a:rPr lang="en-IN" dirty="0"/>
              <a:t>: Defines the default element when there is no match. We need to prefix it with asterisk (*).</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a:t>
            </a:r>
            <a:r>
              <a:rPr lang="en-US" b="1" dirty="0" err="1">
                <a:solidFill>
                  <a:schemeClr val="accent6"/>
                </a:solidFill>
                <a:effectLst>
                  <a:outerShdw blurRad="38100" dist="38100" dir="2700000" algn="tl">
                    <a:srgbClr val="000000">
                      <a:alpha val="43137"/>
                    </a:srgbClr>
                  </a:outerShdw>
                </a:effectLst>
              </a:rPr>
              <a:t>ngIF</a:t>
            </a:r>
            <a:r>
              <a:rPr lang="en-US" b="1" dirty="0">
                <a:solidFill>
                  <a:schemeClr val="accent6"/>
                </a:solidFill>
                <a:effectLst>
                  <a:outerShdw blurRad="38100" dist="38100" dir="2700000" algn="tl">
                    <a:srgbClr val="000000">
                      <a:alpha val="43137"/>
                    </a:srgbClr>
                  </a:outerShdw>
                </a:effectLst>
              </a:rPr>
              <a:t> </a:t>
            </a:r>
            <a:r>
              <a:rPr lang="en-US" b="1" dirty="0" err="1">
                <a:solidFill>
                  <a:schemeClr val="accent6"/>
                </a:solidFill>
                <a:effectLst>
                  <a:outerShdw blurRad="38100" dist="38100" dir="2700000" algn="tl">
                    <a:srgbClr val="000000">
                      <a:alpha val="43137"/>
                    </a:srgbClr>
                  </a:outerShdw>
                </a:effectLst>
              </a:rPr>
              <a:t>vs</a:t>
            </a:r>
            <a:r>
              <a:rPr lang="en-US" b="1" dirty="0">
                <a:solidFill>
                  <a:schemeClr val="accent6"/>
                </a:solidFill>
                <a:effectLst>
                  <a:outerShdw blurRad="38100" dist="38100" dir="2700000" algn="tl">
                    <a:srgbClr val="000000">
                      <a:alpha val="43137"/>
                    </a:srgbClr>
                  </a:outerShdw>
                </a:effectLst>
              </a:rPr>
              <a:t> </a:t>
            </a:r>
            <a:r>
              <a:rPr lang="en-US" b="1" dirty="0" err="1">
                <a:solidFill>
                  <a:schemeClr val="accent6"/>
                </a:solidFill>
                <a:effectLst>
                  <a:outerShdw blurRad="38100" dist="38100" dir="2700000" algn="tl">
                    <a:srgbClr val="000000">
                      <a:alpha val="43137"/>
                    </a:srgbClr>
                  </a:outerShdw>
                </a:effectLst>
              </a:rPr>
              <a:t>ngSwitch</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With </a:t>
            </a:r>
            <a:r>
              <a:rPr lang="en-US" dirty="0" err="1"/>
              <a:t>NgIf</a:t>
            </a:r>
            <a:r>
              <a:rPr lang="en-US" dirty="0"/>
              <a:t> we can conditionally add or remove an element from the DOM.</a:t>
            </a:r>
          </a:p>
          <a:p>
            <a:endParaRPr lang="en-US" dirty="0"/>
          </a:p>
          <a:p>
            <a:r>
              <a:rPr lang="en-US" dirty="0"/>
              <a:t>If we are faced with multiple conditions a cleaner alternative to multiple nested </a:t>
            </a:r>
            <a:r>
              <a:rPr lang="en-US" dirty="0" err="1"/>
              <a:t>NgIf</a:t>
            </a:r>
            <a:r>
              <a:rPr lang="en-US" dirty="0"/>
              <a:t> statements is the </a:t>
            </a:r>
            <a:r>
              <a:rPr lang="en-US" dirty="0" err="1"/>
              <a:t>NgSwitch</a:t>
            </a:r>
            <a:r>
              <a:rPr lang="en-US" dirty="0"/>
              <a:t> series of directives.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6"/>
                </a:solidFill>
                <a:effectLst>
                  <a:outerShdw blurRad="38100" dist="38100" dir="2700000" algn="tl">
                    <a:srgbClr val="000000">
                      <a:alpha val="43137"/>
                    </a:srgbClr>
                  </a:outerShdw>
                </a:effectLst>
              </a:rPr>
              <a:t>ngClass</a:t>
            </a:r>
            <a:r>
              <a:rPr lang="en-US" b="1" dirty="0">
                <a:solidFill>
                  <a:schemeClr val="accent6"/>
                </a:solidFill>
                <a:effectLst>
                  <a:outerShdw blurRad="38100" dist="38100" dir="2700000" algn="tl">
                    <a:srgbClr val="000000">
                      <a:alpha val="43137"/>
                    </a:srgbClr>
                  </a:outerShdw>
                </a:effectLst>
              </a:rPr>
              <a:t> &amp; </a:t>
            </a:r>
            <a:r>
              <a:rPr lang="en-US" b="1" dirty="0" err="1">
                <a:solidFill>
                  <a:schemeClr val="accent6"/>
                </a:solidFill>
                <a:effectLst>
                  <a:outerShdw blurRad="38100" dist="38100" dir="2700000" algn="tl">
                    <a:srgbClr val="000000">
                      <a:alpha val="43137"/>
                    </a:srgbClr>
                  </a:outerShdw>
                </a:effectLst>
              </a:rPr>
              <a:t>ngStyle</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IN" dirty="0"/>
              <a:t>Creating dynamic styles in web applications can be a real pain. Luckily with Angular, we have multiple ways to create dynamic </a:t>
            </a:r>
            <a:r>
              <a:rPr lang="en-IN" dirty="0" err="1"/>
              <a:t>stylings</a:t>
            </a:r>
            <a:r>
              <a:rPr lang="en-IN" dirty="0"/>
              <a:t> to our application with </a:t>
            </a:r>
            <a:r>
              <a:rPr lang="en-IN" dirty="0" err="1"/>
              <a:t>ngClass</a:t>
            </a:r>
            <a:r>
              <a:rPr lang="en-IN" dirty="0"/>
              <a:t> &amp; </a:t>
            </a:r>
            <a:r>
              <a:rPr lang="en-IN" dirty="0" err="1"/>
              <a:t>ngStyle</a:t>
            </a:r>
            <a:r>
              <a:rPr lang="en-IN" dirty="0"/>
              <a:t>.</a:t>
            </a:r>
          </a:p>
          <a:p>
            <a:r>
              <a:rPr lang="en-US" dirty="0"/>
              <a:t>The </a:t>
            </a:r>
            <a:r>
              <a:rPr lang="en-US" dirty="0" err="1"/>
              <a:t>NgClass</a:t>
            </a:r>
            <a:r>
              <a:rPr lang="en-US" dirty="0"/>
              <a:t> directive allows you to set the CSS </a:t>
            </a:r>
            <a:r>
              <a:rPr lang="en-US" i="1" dirty="0"/>
              <a:t>class dynamically</a:t>
            </a:r>
            <a:r>
              <a:rPr lang="en-US" dirty="0"/>
              <a:t> for a DOM element.</a:t>
            </a:r>
          </a:p>
          <a:p>
            <a:r>
              <a:rPr lang="en-US" dirty="0"/>
              <a:t>The </a:t>
            </a:r>
            <a:r>
              <a:rPr lang="en-US" dirty="0" err="1"/>
              <a:t>NgStyle</a:t>
            </a:r>
            <a:r>
              <a:rPr lang="en-US" dirty="0"/>
              <a:t> directive lets you set a given </a:t>
            </a:r>
            <a:r>
              <a:rPr lang="en-US" i="1" dirty="0"/>
              <a:t>DOM elements style properties.</a:t>
            </a:r>
          </a:p>
          <a:p>
            <a:endParaRPr lang="en-US" dirty="0"/>
          </a:p>
          <a:p>
            <a:endParaRPr lang="en-IN" dirty="0"/>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DBF5-77FE-48E8-9B5E-EB21EB3D8628}"/>
              </a:ext>
            </a:extLst>
          </p:cNvPr>
          <p:cNvSpPr>
            <a:spLocks noGrp="1"/>
          </p:cNvSpPr>
          <p:nvPr>
            <p:ph type="title"/>
          </p:nvPr>
        </p:nvSpPr>
        <p:spPr>
          <a:xfrm>
            <a:off x="457200" y="163485"/>
            <a:ext cx="8229600" cy="529211"/>
          </a:xfrm>
        </p:spPr>
        <p:txBody>
          <a:bodyPr>
            <a:normAutofit fontScale="90000"/>
          </a:bodyPr>
          <a:lstStyle/>
          <a:p>
            <a:r>
              <a:rPr lang="en-IN" b="1" dirty="0"/>
              <a:t>Interface</a:t>
            </a:r>
            <a:endParaRPr lang="en-IN" dirty="0"/>
          </a:p>
        </p:txBody>
      </p:sp>
      <p:sp>
        <p:nvSpPr>
          <p:cNvPr id="3" name="Content Placeholder 2">
            <a:extLst>
              <a:ext uri="{FF2B5EF4-FFF2-40B4-BE49-F238E27FC236}">
                <a16:creationId xmlns:a16="http://schemas.microsoft.com/office/drawing/2014/main" id="{5C76948F-BA77-4DC9-9D86-EC6C02045482}"/>
              </a:ext>
            </a:extLst>
          </p:cNvPr>
          <p:cNvSpPr>
            <a:spLocks noGrp="1"/>
          </p:cNvSpPr>
          <p:nvPr>
            <p:ph idx="1"/>
          </p:nvPr>
        </p:nvSpPr>
        <p:spPr>
          <a:xfrm>
            <a:off x="457200" y="1052736"/>
            <a:ext cx="5050904" cy="5641779"/>
          </a:xfrm>
        </p:spPr>
        <p:txBody>
          <a:bodyPr>
            <a:normAutofit fontScale="62500" lnSpcReduction="20000"/>
          </a:bodyPr>
          <a:lstStyle/>
          <a:p>
            <a:r>
              <a:rPr lang="en-IN" dirty="0"/>
              <a:t>TypeScript offers support for Interfaces to use them as a contract for classes similar to C#. To declare an interface, we use keyword “interface” followed by the interface name. </a:t>
            </a:r>
          </a:p>
          <a:p>
            <a:r>
              <a:rPr lang="en-IN" dirty="0"/>
              <a:t>Important thing to know about interfaces is that when compiled in JavaScript, interface code is ignored and there is no corresponding JavaScript generated.</a:t>
            </a:r>
          </a:p>
          <a:p>
            <a:pPr marL="0" indent="0">
              <a:buNone/>
            </a:pPr>
            <a:endParaRPr lang="en-IN" dirty="0"/>
          </a:p>
          <a:p>
            <a:r>
              <a:rPr lang="en-IN" dirty="0"/>
              <a:t>An interface is declared with </a:t>
            </a:r>
            <a:r>
              <a:rPr lang="en-IN" b="1" dirty="0"/>
              <a:t>interface</a:t>
            </a:r>
            <a:r>
              <a:rPr lang="en-IN" dirty="0"/>
              <a:t> keyword. It is a way of implementing 100% abstraction. </a:t>
            </a:r>
          </a:p>
          <a:p>
            <a:r>
              <a:rPr lang="en-IN" dirty="0"/>
              <a:t>It only contains the declaration of the members. </a:t>
            </a:r>
          </a:p>
          <a:p>
            <a:r>
              <a:rPr lang="en-IN" dirty="0"/>
              <a:t>Interface forms a contract with your class that force your class to have all methods defined by the interface must appear in the class.</a:t>
            </a:r>
          </a:p>
          <a:p>
            <a:endParaRPr lang="en-IN" dirty="0"/>
          </a:p>
        </p:txBody>
      </p:sp>
      <p:sp>
        <p:nvSpPr>
          <p:cNvPr id="5" name="Content Placeholder 2">
            <a:extLst>
              <a:ext uri="{FF2B5EF4-FFF2-40B4-BE49-F238E27FC236}">
                <a16:creationId xmlns:a16="http://schemas.microsoft.com/office/drawing/2014/main" id="{18FAEF8C-699F-471A-AB20-B40BE5979B4A}"/>
              </a:ext>
            </a:extLst>
          </p:cNvPr>
          <p:cNvSpPr txBox="1">
            <a:spLocks/>
          </p:cNvSpPr>
          <p:nvPr/>
        </p:nvSpPr>
        <p:spPr>
          <a:xfrm>
            <a:off x="5652121" y="836712"/>
            <a:ext cx="3491880" cy="57597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US" altLang="en-US" sz="1300" b="1" dirty="0">
                <a:solidFill>
                  <a:srgbClr val="000000"/>
                </a:solidFill>
                <a:latin typeface="+mj-lt"/>
                <a:cs typeface="Courier New" panose="02070309020205020404" pitchFamily="49" charset="0"/>
              </a:rPr>
              <a:t>interface</a:t>
            </a: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IPerson</a:t>
            </a:r>
            <a:r>
              <a:rPr lang="en-US" altLang="en-US" sz="1300" b="1" dirty="0">
                <a:solidFill>
                  <a:srgbClr val="000000"/>
                </a:solidFill>
                <a:latin typeface="inherit"/>
                <a:cs typeface="Courier New" panose="02070309020205020404" pitchFamily="49" charset="0"/>
              </a:rPr>
              <a:t> {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firstName:string</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lastName:string</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sayHi</a:t>
            </a:r>
            <a:r>
              <a:rPr lang="en-US" altLang="en-US" sz="1300" b="1" dirty="0">
                <a:solidFill>
                  <a:srgbClr val="000000"/>
                </a:solidFill>
                <a:latin typeface="inherit"/>
                <a:cs typeface="Courier New" panose="02070309020205020404" pitchFamily="49" charset="0"/>
              </a:rPr>
              <a:t>: ()=&gt;string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err="1">
                <a:solidFill>
                  <a:srgbClr val="000000"/>
                </a:solidFill>
                <a:latin typeface="inherit"/>
                <a:cs typeface="Courier New" panose="02070309020205020404" pitchFamily="49" charset="0"/>
              </a:rPr>
              <a:t>var</a:t>
            </a: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customer:IPerson</a:t>
            </a:r>
            <a:r>
              <a:rPr lang="en-US" altLang="en-US" sz="1300" b="1" dirty="0">
                <a:solidFill>
                  <a:srgbClr val="000000"/>
                </a:solidFill>
                <a:latin typeface="inherit"/>
                <a:cs typeface="Courier New" panose="02070309020205020404" pitchFamily="49" charset="0"/>
              </a:rPr>
              <a:t> = {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firstName</a:t>
            </a:r>
            <a:r>
              <a:rPr lang="en-US" altLang="en-US" sz="1300" b="1" dirty="0">
                <a:solidFill>
                  <a:srgbClr val="000000"/>
                </a:solidFill>
                <a:latin typeface="inherit"/>
                <a:cs typeface="Courier New" panose="02070309020205020404" pitchFamily="49" charset="0"/>
              </a:rPr>
              <a:t>:“abs",</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lastName</a:t>
            </a:r>
            <a:r>
              <a:rPr lang="en-US" altLang="en-US" sz="1300" b="1" dirty="0">
                <a:solidFill>
                  <a:srgbClr val="000000"/>
                </a:solidFill>
                <a:latin typeface="inherit"/>
                <a:cs typeface="Courier New" panose="02070309020205020404" pitchFamily="49" charset="0"/>
              </a:rPr>
              <a:t>:“</a:t>
            </a:r>
            <a:r>
              <a:rPr lang="en-US" altLang="en-US" sz="1300" b="1" dirty="0" err="1">
                <a:solidFill>
                  <a:srgbClr val="000000"/>
                </a:solidFill>
                <a:latin typeface="inherit"/>
                <a:cs typeface="Courier New" panose="02070309020205020404" pitchFamily="49" charset="0"/>
              </a:rPr>
              <a:t>asd</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sayHi</a:t>
            </a:r>
            <a:r>
              <a:rPr lang="en-US" altLang="en-US" sz="1300" b="1" dirty="0">
                <a:solidFill>
                  <a:srgbClr val="000000"/>
                </a:solidFill>
                <a:latin typeface="inherit"/>
                <a:cs typeface="Courier New" panose="02070309020205020404" pitchFamily="49" charset="0"/>
              </a:rPr>
              <a:t>: ():string =&gt;{return "Hi"}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console.log("Customer Object Details: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customer.sayHi</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customer.firstName</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customer.lastName</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err="1">
                <a:solidFill>
                  <a:srgbClr val="000000"/>
                </a:solidFill>
                <a:latin typeface="inherit"/>
                <a:cs typeface="Courier New" panose="02070309020205020404" pitchFamily="49" charset="0"/>
              </a:rPr>
              <a:t>var</a:t>
            </a: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employee:IPerson</a:t>
            </a:r>
            <a:r>
              <a:rPr lang="en-US" altLang="en-US" sz="1300" b="1" dirty="0">
                <a:solidFill>
                  <a:srgbClr val="000000"/>
                </a:solidFill>
                <a:latin typeface="inherit"/>
                <a:cs typeface="Courier New" panose="02070309020205020404" pitchFamily="49" charset="0"/>
              </a:rPr>
              <a:t> = {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firstName</a:t>
            </a:r>
            <a:r>
              <a:rPr lang="en-US" altLang="en-US" sz="1300" b="1" dirty="0">
                <a:solidFill>
                  <a:srgbClr val="000000"/>
                </a:solidFill>
                <a:latin typeface="inherit"/>
                <a:cs typeface="Courier New" panose="02070309020205020404" pitchFamily="49" charset="0"/>
              </a:rPr>
              <a:t>:“</a:t>
            </a:r>
            <a:r>
              <a:rPr lang="en-US" altLang="en-US" sz="1300" b="1" dirty="0" err="1">
                <a:solidFill>
                  <a:srgbClr val="000000"/>
                </a:solidFill>
                <a:latin typeface="inherit"/>
                <a:cs typeface="Courier New" panose="02070309020205020404" pitchFamily="49" charset="0"/>
              </a:rPr>
              <a:t>abd</a:t>
            </a:r>
            <a:r>
              <a:rPr lang="en-US" altLang="en-US" sz="1300" b="1" dirty="0">
                <a:solidFill>
                  <a:srgbClr val="000000"/>
                </a:solidFill>
                <a:latin typeface="inherit"/>
                <a:cs typeface="Courier New" panose="02070309020205020404" pitchFamily="49" charset="0"/>
              </a:rPr>
              <a:t>",</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lastName</a:t>
            </a:r>
            <a:r>
              <a:rPr lang="en-US" altLang="en-US" sz="1300" b="1" dirty="0">
                <a:solidFill>
                  <a:srgbClr val="000000"/>
                </a:solidFill>
                <a:latin typeface="inherit"/>
                <a:cs typeface="Courier New" panose="02070309020205020404" pitchFamily="49" charset="0"/>
              </a:rPr>
              <a:t>:“</a:t>
            </a:r>
            <a:r>
              <a:rPr lang="en-US" altLang="en-US" sz="1300" b="1" dirty="0" err="1">
                <a:solidFill>
                  <a:srgbClr val="000000"/>
                </a:solidFill>
                <a:latin typeface="inherit"/>
                <a:cs typeface="Courier New" panose="02070309020205020404" pitchFamily="49" charset="0"/>
              </a:rPr>
              <a:t>dfg</a:t>
            </a: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r>
              <a:rPr lang="en-US" altLang="en-US" sz="1300" b="1" dirty="0" err="1">
                <a:solidFill>
                  <a:srgbClr val="000000"/>
                </a:solidFill>
                <a:latin typeface="inherit"/>
                <a:cs typeface="Courier New" panose="02070309020205020404" pitchFamily="49" charset="0"/>
              </a:rPr>
              <a:t>sayHi</a:t>
            </a:r>
            <a:r>
              <a:rPr lang="en-US" altLang="en-US" sz="1300" b="1" dirty="0">
                <a:solidFill>
                  <a:srgbClr val="000000"/>
                </a:solidFill>
                <a:latin typeface="inherit"/>
                <a:cs typeface="Courier New" panose="02070309020205020404" pitchFamily="49" charset="0"/>
              </a:rPr>
              <a:t>: ():string =&gt;{return "Hello"}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console.log("Employee  Object Details: ");</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employee.sayHi</a:t>
            </a:r>
            <a:r>
              <a:rPr lang="en-US" altLang="en-US" sz="1300" b="1" dirty="0">
                <a:solidFill>
                  <a:srgbClr val="000000"/>
                </a:solidFill>
                <a:latin typeface="inherit"/>
                <a:cs typeface="Courier New" panose="02070309020205020404" pitchFamily="49" charset="0"/>
              </a:rPr>
              <a:t>());</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employee.firstName</a:t>
            </a:r>
            <a:r>
              <a:rPr lang="en-US" altLang="en-US" sz="1300" b="1" dirty="0">
                <a:solidFill>
                  <a:srgbClr val="000000"/>
                </a:solidFill>
                <a:latin typeface="inherit"/>
                <a:cs typeface="Courier New" panose="02070309020205020404" pitchFamily="49" charset="0"/>
              </a:rPr>
              <a:t>);</a:t>
            </a:r>
          </a:p>
          <a:p>
            <a:pPr marL="0" indent="0" eaLnBrk="0" fontAlgn="base" hangingPunct="0">
              <a:spcBef>
                <a:spcPct val="0"/>
              </a:spcBef>
              <a:spcAft>
                <a:spcPct val="0"/>
              </a:spcAft>
              <a:buFont typeface="Arial" pitchFamily="34" charset="0"/>
              <a:buNone/>
            </a:pPr>
            <a:r>
              <a:rPr lang="en-US" altLang="en-US" sz="1300" b="1" dirty="0">
                <a:solidFill>
                  <a:srgbClr val="000000"/>
                </a:solidFill>
                <a:latin typeface="inherit"/>
                <a:cs typeface="Courier New" panose="02070309020205020404" pitchFamily="49" charset="0"/>
              </a:rPr>
              <a:t>console.log(</a:t>
            </a:r>
            <a:r>
              <a:rPr lang="en-US" altLang="en-US" sz="1300" b="1" dirty="0" err="1">
                <a:solidFill>
                  <a:srgbClr val="000000"/>
                </a:solidFill>
                <a:latin typeface="inherit"/>
                <a:cs typeface="Courier New" panose="02070309020205020404" pitchFamily="49" charset="0"/>
              </a:rPr>
              <a:t>employee.lastName</a:t>
            </a:r>
            <a:r>
              <a:rPr lang="en-US" altLang="en-US" sz="1300" b="1" dirty="0">
                <a:solidFill>
                  <a:srgbClr val="000000"/>
                </a:solidFill>
                <a:latin typeface="inherit"/>
                <a:cs typeface="Courier New" panose="02070309020205020404" pitchFamily="49" charset="0"/>
              </a:rPr>
              <a:t>);</a:t>
            </a:r>
            <a:endParaRPr lang="en-US" altLang="en-US" sz="1300" dirty="0">
              <a:latin typeface="Arial" panose="020B0604020202020204" pitchFamily="34" charset="0"/>
            </a:endParaRPr>
          </a:p>
          <a:p>
            <a:endParaRPr lang="en-IN" sz="1300" dirty="0"/>
          </a:p>
        </p:txBody>
      </p:sp>
    </p:spTree>
    <p:extLst>
      <p:ext uri="{BB962C8B-B14F-4D97-AF65-F5344CB8AC3E}">
        <p14:creationId xmlns:p14="http://schemas.microsoft.com/office/powerpoint/2010/main" val="24788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Directive</a:t>
            </a:r>
          </a:p>
        </p:txBody>
      </p:sp>
      <p:sp>
        <p:nvSpPr>
          <p:cNvPr id="3" name="Content Placeholder 2"/>
          <p:cNvSpPr>
            <a:spLocks noGrp="1"/>
          </p:cNvSpPr>
          <p:nvPr>
            <p:ph idx="1"/>
          </p:nvPr>
        </p:nvSpPr>
        <p:spPr>
          <a:xfrm>
            <a:off x="457200" y="1600200"/>
            <a:ext cx="8291264" cy="4983162"/>
          </a:xfrm>
        </p:spPr>
        <p:txBody>
          <a:bodyPr>
            <a:normAutofit/>
          </a:bodyPr>
          <a:lstStyle/>
          <a:p>
            <a:r>
              <a:rPr lang="en-US" sz="2200" dirty="0"/>
              <a:t>ng generate directive </a:t>
            </a:r>
            <a:r>
              <a:rPr lang="en-US" sz="2200" dirty="0" err="1"/>
              <a:t>fontcolor</a:t>
            </a:r>
            <a:endParaRPr lang="en-US" sz="2200" dirty="0"/>
          </a:p>
          <a:p>
            <a:r>
              <a:rPr lang="en-US" sz="2200" dirty="0"/>
              <a:t>When the directive gets created Angular can inject an instance of something called </a:t>
            </a:r>
            <a:r>
              <a:rPr lang="en-US" sz="2200" dirty="0" err="1"/>
              <a:t>ElementRef</a:t>
            </a:r>
            <a:r>
              <a:rPr lang="en-US" sz="2200" dirty="0"/>
              <a:t>, Renderer into its constructor.</a:t>
            </a:r>
          </a:p>
          <a:p>
            <a:r>
              <a:rPr lang="en-US" sz="2200" dirty="0"/>
              <a:t>Imported the </a:t>
            </a:r>
            <a:r>
              <a:rPr lang="en-US" sz="2200" i="1" dirty="0"/>
              <a:t>Directive decorator, </a:t>
            </a:r>
            <a:r>
              <a:rPr lang="en-US" sz="2200" i="1" dirty="0" err="1"/>
              <a:t>ElementRef</a:t>
            </a:r>
            <a:r>
              <a:rPr lang="en-US" sz="2200" dirty="0"/>
              <a:t> used to get </a:t>
            </a:r>
            <a:r>
              <a:rPr lang="en-US" sz="2200" dirty="0" err="1"/>
              <a:t>dom</a:t>
            </a:r>
            <a:r>
              <a:rPr lang="en-US" sz="2200" dirty="0"/>
              <a:t> element, Renderer to set the element’s style from Angular core module.</a:t>
            </a:r>
          </a:p>
          <a:p>
            <a:r>
              <a:rPr lang="en-IN" sz="2200" dirty="0"/>
              <a:t>import { Directive, </a:t>
            </a:r>
            <a:r>
              <a:rPr lang="en-IN" sz="2200" dirty="0" err="1"/>
              <a:t>ElementRef</a:t>
            </a:r>
            <a:r>
              <a:rPr lang="en-IN" sz="2200" dirty="0"/>
              <a:t>, Renderer } from '@angular/core’;</a:t>
            </a:r>
          </a:p>
          <a:p>
            <a:r>
              <a:rPr lang="en-US" sz="2200" dirty="0"/>
              <a:t>The next thing we do is add a constructor to our directive, like so:</a:t>
            </a:r>
          </a:p>
          <a:p>
            <a:endParaRPr lang="en-IN" sz="2200"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768F1FB0-DB58-4DF3-824D-934A3F8B8B01}"/>
              </a:ext>
            </a:extLst>
          </p:cNvPr>
          <p:cNvSpPr txBox="1"/>
          <p:nvPr/>
        </p:nvSpPr>
        <p:spPr>
          <a:xfrm>
            <a:off x="837286" y="5013176"/>
            <a:ext cx="7469427"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2"/>
            <a:r>
              <a:rPr lang="en-US" dirty="0"/>
              <a:t>export class </a:t>
            </a:r>
            <a:r>
              <a:rPr lang="en-US" dirty="0" err="1"/>
              <a:t>FontcolorDirective</a:t>
            </a:r>
            <a:r>
              <a:rPr lang="en-US" dirty="0"/>
              <a:t> {</a:t>
            </a:r>
          </a:p>
          <a:p>
            <a:pPr lvl="2"/>
            <a:r>
              <a:rPr lang="en-US" dirty="0"/>
              <a:t>  constructor(</a:t>
            </a:r>
            <a:r>
              <a:rPr lang="en-US" dirty="0" err="1"/>
              <a:t>elem</a:t>
            </a:r>
            <a:r>
              <a:rPr lang="en-US" dirty="0"/>
              <a:t>: </a:t>
            </a:r>
            <a:r>
              <a:rPr lang="en-US" dirty="0" err="1"/>
              <a:t>ElementRef</a:t>
            </a:r>
            <a:r>
              <a:rPr lang="en-US" dirty="0"/>
              <a:t>, renderer: Renderer) {</a:t>
            </a:r>
          </a:p>
          <a:p>
            <a:pPr lvl="2"/>
            <a:r>
              <a:rPr lang="en-US" dirty="0"/>
              <a:t>     </a:t>
            </a:r>
          </a:p>
          <a:p>
            <a:pPr lvl="2"/>
            <a:r>
              <a:rPr lang="en-US" dirty="0"/>
              <a:t>  }</a:t>
            </a:r>
          </a:p>
          <a:p>
            <a:r>
              <a:rPr lang="en-US" dirty="0"/>
              <a:t>}</a:t>
            </a:r>
          </a:p>
        </p:txBody>
      </p:sp>
    </p:spTree>
    <p:extLst>
      <p:ext uri="{BB962C8B-B14F-4D97-AF65-F5344CB8AC3E}">
        <p14:creationId xmlns:p14="http://schemas.microsoft.com/office/powerpoint/2010/main" val="58328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3047C-B04A-4DE7-920E-D7410FDC15D4}"/>
              </a:ext>
            </a:extLst>
          </p:cNvPr>
          <p:cNvSpPr>
            <a:spLocks noGrp="1"/>
          </p:cNvSpPr>
          <p:nvPr>
            <p:ph idx="1"/>
          </p:nvPr>
        </p:nvSpPr>
        <p:spPr>
          <a:xfrm>
            <a:off x="323528" y="188640"/>
            <a:ext cx="8363272" cy="5937523"/>
          </a:xfrm>
        </p:spPr>
        <p:txBody>
          <a:bodyPr>
            <a:normAutofit fontScale="92500" lnSpcReduction="20000"/>
          </a:bodyPr>
          <a:lstStyle/>
          <a:p>
            <a:r>
              <a:rPr lang="en-IN" dirty="0"/>
              <a:t>The </a:t>
            </a:r>
            <a:r>
              <a:rPr lang="en-IN" b="1" dirty="0" err="1"/>
              <a:t>ElementRef</a:t>
            </a:r>
            <a:r>
              <a:rPr lang="en-IN" dirty="0"/>
              <a:t> gives the directive direct access to the DOM element upon which it’s attached.</a:t>
            </a:r>
          </a:p>
          <a:p>
            <a:r>
              <a:rPr lang="en-IN" dirty="0"/>
              <a:t>Let’s use it to change the background </a:t>
            </a:r>
            <a:r>
              <a:rPr lang="en-IN" dirty="0" err="1"/>
              <a:t>color</a:t>
            </a:r>
            <a:r>
              <a:rPr lang="en-IN" dirty="0"/>
              <a:t> of our element to #EEBA33.</a:t>
            </a:r>
          </a:p>
          <a:p>
            <a:r>
              <a:rPr lang="en-IN" b="1" i="1" dirty="0" err="1"/>
              <a:t>ElementRef</a:t>
            </a:r>
            <a:r>
              <a:rPr lang="en-IN" dirty="0"/>
              <a:t> itself is a wrapper for the actual DOM element which we can access via the property </a:t>
            </a:r>
            <a:r>
              <a:rPr lang="en-IN" dirty="0" err="1"/>
              <a:t>nativeElement</a:t>
            </a:r>
            <a:r>
              <a:rPr lang="en-IN" dirty="0"/>
              <a:t>, like so:</a:t>
            </a:r>
          </a:p>
          <a:p>
            <a:r>
              <a:rPr lang="en-IN" dirty="0"/>
              <a:t>We use Dependency Injection (DI) to inject the </a:t>
            </a:r>
            <a:r>
              <a:rPr lang="en-IN" b="1" dirty="0"/>
              <a:t>renderer</a:t>
            </a:r>
            <a:r>
              <a:rPr lang="en-IN" dirty="0"/>
              <a:t> into our directives constructor.</a:t>
            </a:r>
          </a:p>
          <a:p>
            <a:r>
              <a:rPr lang="en-IN" dirty="0"/>
              <a:t>Instead of setting the background </a:t>
            </a:r>
            <a:r>
              <a:rPr lang="en-IN" dirty="0" err="1"/>
              <a:t>color</a:t>
            </a:r>
            <a:r>
              <a:rPr lang="en-IN" dirty="0"/>
              <a:t> directly via the DOM element we do it by going through the </a:t>
            </a:r>
            <a:r>
              <a:rPr lang="en-IN" b="1" dirty="0"/>
              <a:t>renderer</a:t>
            </a:r>
            <a:r>
              <a:rPr lang="en-IN" dirty="0"/>
              <a:t>.</a:t>
            </a:r>
          </a:p>
          <a:p>
            <a:r>
              <a:rPr lang="en-IN" dirty="0" err="1"/>
              <a:t>renderer.setElementStyle</a:t>
            </a:r>
            <a:r>
              <a:rPr lang="en-IN" dirty="0"/>
              <a:t>(</a:t>
            </a:r>
            <a:r>
              <a:rPr lang="en-IN" dirty="0" err="1"/>
              <a:t>elem.nativeElement</a:t>
            </a:r>
            <a:r>
              <a:rPr lang="en-IN" dirty="0"/>
              <a:t>, '</a:t>
            </a:r>
            <a:r>
              <a:rPr lang="en-IN" dirty="0" err="1"/>
              <a:t>color</a:t>
            </a:r>
            <a:r>
              <a:rPr lang="en-IN" dirty="0"/>
              <a:t>', '#EEBA33’);</a:t>
            </a:r>
          </a:p>
          <a:p>
            <a:endParaRPr lang="en-IN" dirty="0"/>
          </a:p>
        </p:txBody>
      </p:sp>
    </p:spTree>
    <p:extLst>
      <p:ext uri="{BB962C8B-B14F-4D97-AF65-F5344CB8AC3E}">
        <p14:creationId xmlns:p14="http://schemas.microsoft.com/office/powerpoint/2010/main" val="360249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FED827-A231-4F78-AA3D-AE007EB2CA50}"/>
              </a:ext>
            </a:extLst>
          </p:cNvPr>
          <p:cNvSpPr>
            <a:spLocks noGrp="1"/>
          </p:cNvSpPr>
          <p:nvPr>
            <p:ph idx="1"/>
          </p:nvPr>
        </p:nvSpPr>
        <p:spPr>
          <a:xfrm>
            <a:off x="611560" y="3068961"/>
            <a:ext cx="8352928" cy="3672408"/>
          </a:xfrm>
        </p:spPr>
        <p:txBody>
          <a:bodyPr/>
          <a:lstStyle/>
          <a:p>
            <a:r>
              <a:rPr lang="en-US" sz="3000" dirty="0">
                <a:hlinkClick r:id="rId2" tooltip="Twitter profile for @Directive"/>
              </a:rPr>
              <a:t>@Directive</a:t>
            </a:r>
            <a:r>
              <a:rPr lang="en-US" sz="3000" dirty="0"/>
              <a:t>() decorator will tell the angular that this file used to define custom directive.</a:t>
            </a:r>
            <a:br>
              <a:rPr lang="en-US" sz="3000" dirty="0"/>
            </a:br>
            <a:r>
              <a:rPr lang="en-US" sz="3000" dirty="0"/>
              <a:t> { selector: ‘[</a:t>
            </a:r>
            <a:r>
              <a:rPr lang="en-US" sz="3000" dirty="0" err="1"/>
              <a:t>appFontcolor</a:t>
            </a:r>
            <a:r>
              <a:rPr lang="en-US" sz="3000" dirty="0"/>
              <a:t>]’ } parameter inside </a:t>
            </a:r>
            <a:r>
              <a:rPr lang="en-US" sz="3000" dirty="0">
                <a:hlinkClick r:id="rId2" tooltip="Twitter profile for @Directive"/>
              </a:rPr>
              <a:t>@Directive</a:t>
            </a:r>
            <a:r>
              <a:rPr lang="en-US" sz="3000" dirty="0"/>
              <a:t>() is the directive name we are going to use in our template</a:t>
            </a:r>
          </a:p>
          <a:p>
            <a:r>
              <a:rPr lang="en-US" sz="3000" b="1" dirty="0"/>
              <a:t>app.component.html</a:t>
            </a:r>
            <a:endParaRPr lang="en-US" sz="3000" dirty="0"/>
          </a:p>
          <a:p>
            <a:pPr marL="0" indent="0">
              <a:buNone/>
            </a:pPr>
            <a:r>
              <a:rPr lang="en-US" sz="3000" dirty="0"/>
              <a:t>&lt;div </a:t>
            </a:r>
            <a:r>
              <a:rPr lang="en-US" sz="3000" dirty="0" err="1"/>
              <a:t>appFontcolor</a:t>
            </a:r>
            <a:r>
              <a:rPr lang="en-US" sz="3000" dirty="0"/>
              <a:t>&gt; my custom directive !!! &lt;/div&gt;</a:t>
            </a:r>
          </a:p>
          <a:p>
            <a:endParaRPr lang="en-IN" dirty="0"/>
          </a:p>
        </p:txBody>
      </p:sp>
      <p:sp>
        <p:nvSpPr>
          <p:cNvPr id="4" name="TextBox 3">
            <a:extLst>
              <a:ext uri="{FF2B5EF4-FFF2-40B4-BE49-F238E27FC236}">
                <a16:creationId xmlns:a16="http://schemas.microsoft.com/office/drawing/2014/main" id="{901837CD-7815-42FA-A6B8-EF4412FAE6F8}"/>
              </a:ext>
            </a:extLst>
          </p:cNvPr>
          <p:cNvSpPr txBox="1"/>
          <p:nvPr/>
        </p:nvSpPr>
        <p:spPr>
          <a:xfrm>
            <a:off x="611560" y="116632"/>
            <a:ext cx="8099684"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dirty="0"/>
              <a:t>import { Directive, </a:t>
            </a:r>
            <a:r>
              <a:rPr lang="en-IN" dirty="0" err="1"/>
              <a:t>ElementRef</a:t>
            </a:r>
            <a:r>
              <a:rPr lang="en-IN" dirty="0"/>
              <a:t>, Renderer } from '@angular/core';</a:t>
            </a:r>
          </a:p>
          <a:p>
            <a:endParaRPr lang="en-IN" dirty="0"/>
          </a:p>
          <a:p>
            <a:r>
              <a:rPr lang="en-IN" dirty="0"/>
              <a:t>@Directive({ selector: '[</a:t>
            </a:r>
            <a:r>
              <a:rPr lang="en-IN" dirty="0" err="1"/>
              <a:t>appFontcolor</a:t>
            </a:r>
            <a:r>
              <a:rPr lang="en-IN" dirty="0"/>
              <a:t>]' })</a:t>
            </a:r>
          </a:p>
          <a:p>
            <a:endParaRPr lang="en-IN" dirty="0"/>
          </a:p>
          <a:p>
            <a:r>
              <a:rPr lang="en-IN" dirty="0"/>
              <a:t>export class </a:t>
            </a:r>
            <a:r>
              <a:rPr lang="en-IN" dirty="0" err="1"/>
              <a:t>FontcolorDirective</a:t>
            </a:r>
            <a:r>
              <a:rPr lang="en-IN" dirty="0"/>
              <a:t> {</a:t>
            </a:r>
          </a:p>
          <a:p>
            <a:r>
              <a:rPr lang="en-IN" dirty="0"/>
              <a:t>		constructor(</a:t>
            </a:r>
            <a:r>
              <a:rPr lang="en-IN" dirty="0" err="1"/>
              <a:t>elem</a:t>
            </a:r>
            <a:r>
              <a:rPr lang="en-IN" dirty="0"/>
              <a:t>: </a:t>
            </a:r>
            <a:r>
              <a:rPr lang="en-IN" dirty="0" err="1"/>
              <a:t>ElementRef</a:t>
            </a:r>
            <a:r>
              <a:rPr lang="en-IN" dirty="0"/>
              <a:t>, renderer: Renderer) {</a:t>
            </a:r>
          </a:p>
          <a:p>
            <a:r>
              <a:rPr lang="en-IN" dirty="0"/>
              <a:t>		   </a:t>
            </a:r>
            <a:r>
              <a:rPr lang="en-IN" dirty="0" err="1"/>
              <a:t>renderer.setElementStyle</a:t>
            </a:r>
            <a:r>
              <a:rPr lang="en-IN" dirty="0"/>
              <a:t>(</a:t>
            </a:r>
            <a:r>
              <a:rPr lang="en-IN" dirty="0" err="1"/>
              <a:t>elem.nativeElement</a:t>
            </a:r>
            <a:r>
              <a:rPr lang="en-IN" dirty="0"/>
              <a:t>, '</a:t>
            </a:r>
            <a:r>
              <a:rPr lang="en-IN" dirty="0" err="1"/>
              <a:t>color</a:t>
            </a:r>
            <a:r>
              <a:rPr lang="en-IN" dirty="0"/>
              <a:t>', '#EEBA33');</a:t>
            </a:r>
          </a:p>
          <a:p>
            <a:r>
              <a:rPr lang="en-IN" dirty="0"/>
              <a:t>		}</a:t>
            </a:r>
          </a:p>
          <a:p>
            <a:r>
              <a:rPr lang="en-IN" dirty="0"/>
              <a:t>}</a:t>
            </a:r>
          </a:p>
        </p:txBody>
      </p:sp>
    </p:spTree>
    <p:extLst>
      <p:ext uri="{BB962C8B-B14F-4D97-AF65-F5344CB8AC3E}">
        <p14:creationId xmlns:p14="http://schemas.microsoft.com/office/powerpoint/2010/main" val="10170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b="1" dirty="0">
                <a:solidFill>
                  <a:schemeClr val="accent6"/>
                </a:solidFill>
                <a:effectLst>
                  <a:outerShdw blurRad="38100" dist="38100" dir="2700000" algn="tl">
                    <a:srgbClr val="000000">
                      <a:alpha val="43137"/>
                    </a:srgbClr>
                  </a:outerShdw>
                </a:effectLst>
              </a:rPr>
              <a:t>Pipes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196753"/>
            <a:ext cx="7859216" cy="3960440"/>
          </a:xfrm>
        </p:spPr>
        <p:txBody>
          <a:bodyPr>
            <a:normAutofit fontScale="92500" lnSpcReduction="10000"/>
          </a:bodyPr>
          <a:lstStyle/>
          <a:p>
            <a:r>
              <a:rPr lang="en-US" dirty="0"/>
              <a:t>“Allow us to transform or format our data”</a:t>
            </a:r>
            <a:endParaRPr lang="en-IN" dirty="0"/>
          </a:p>
          <a:p>
            <a:r>
              <a:rPr lang="en-IN" dirty="0"/>
              <a:t>Angular 2 comes with a stock of pipes such as </a:t>
            </a:r>
            <a:r>
              <a:rPr lang="en-IN" dirty="0" err="1"/>
              <a:t>DatePipe</a:t>
            </a:r>
            <a:r>
              <a:rPr lang="en-IN" dirty="0"/>
              <a:t>, </a:t>
            </a:r>
            <a:r>
              <a:rPr lang="en-IN" dirty="0" err="1"/>
              <a:t>UpperCasePipe</a:t>
            </a:r>
            <a:r>
              <a:rPr lang="en-IN" dirty="0"/>
              <a:t>, </a:t>
            </a:r>
            <a:r>
              <a:rPr lang="en-IN" dirty="0" err="1"/>
              <a:t>LowerCasePipe</a:t>
            </a:r>
            <a:r>
              <a:rPr lang="en-IN" dirty="0"/>
              <a:t>, </a:t>
            </a:r>
            <a:r>
              <a:rPr lang="en-IN" dirty="0" err="1"/>
              <a:t>CurrencyPipe</a:t>
            </a:r>
            <a:r>
              <a:rPr lang="en-IN" dirty="0"/>
              <a:t>, and </a:t>
            </a:r>
            <a:r>
              <a:rPr lang="en-IN" dirty="0" err="1"/>
              <a:t>PercentPipe</a:t>
            </a:r>
            <a:r>
              <a:rPr lang="en-IN" dirty="0"/>
              <a:t>. They are all immediately available for use in any template.</a:t>
            </a:r>
          </a:p>
          <a:p>
            <a:r>
              <a:rPr lang="en-US" dirty="0"/>
              <a:t>Pipes are just like filters in Angular 1</a:t>
            </a:r>
            <a:endParaRPr lang="en-IN" dirty="0"/>
          </a:p>
          <a:p>
            <a:r>
              <a:rPr lang="en-IN" dirty="0"/>
              <a:t>For example, utilize the uppercase pipe to display a product name in capital letter.</a:t>
            </a:r>
          </a:p>
        </p:txBody>
      </p:sp>
      <p:pic>
        <p:nvPicPr>
          <p:cNvPr id="4" name="Picture 3">
            <a:extLst>
              <a:ext uri="{FF2B5EF4-FFF2-40B4-BE49-F238E27FC236}">
                <a16:creationId xmlns:a16="http://schemas.microsoft.com/office/drawing/2014/main" id="{6F280F69-43CE-4FC6-A63E-C4A7FC362327}"/>
              </a:ext>
            </a:extLst>
          </p:cNvPr>
          <p:cNvPicPr>
            <a:picLocks noChangeAspect="1"/>
          </p:cNvPicPr>
          <p:nvPr/>
        </p:nvPicPr>
        <p:blipFill>
          <a:blip r:embed="rId2"/>
          <a:stretch>
            <a:fillRect/>
          </a:stretch>
        </p:blipFill>
        <p:spPr>
          <a:xfrm>
            <a:off x="2159732" y="4797152"/>
            <a:ext cx="4824536" cy="1953639"/>
          </a:xfrm>
          <a:prstGeom prst="rect">
            <a:avLst/>
          </a:prstGeom>
        </p:spPr>
      </p:pic>
    </p:spTree>
    <p:extLst>
      <p:ext uri="{BB962C8B-B14F-4D97-AF65-F5344CB8AC3E}">
        <p14:creationId xmlns:p14="http://schemas.microsoft.com/office/powerpoint/2010/main" val="105253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provided by Angular</a:t>
            </a:r>
          </a:p>
        </p:txBody>
      </p:sp>
      <p:sp>
        <p:nvSpPr>
          <p:cNvPr id="3" name="Content Placeholder 2"/>
          <p:cNvSpPr>
            <a:spLocks noGrp="1"/>
          </p:cNvSpPr>
          <p:nvPr>
            <p:ph idx="1"/>
          </p:nvPr>
        </p:nvSpPr>
        <p:spPr/>
        <p:txBody>
          <a:bodyPr>
            <a:normAutofit fontScale="62500" lnSpcReduction="20000"/>
          </a:bodyPr>
          <a:lstStyle/>
          <a:p>
            <a:r>
              <a:rPr lang="en-US" dirty="0" err="1"/>
              <a:t>CurrencyPipe</a:t>
            </a:r>
            <a:endParaRPr lang="en-US" dirty="0"/>
          </a:p>
          <a:p>
            <a:pPr lvl="1"/>
            <a:r>
              <a:rPr lang="en-US" dirty="0"/>
              <a:t>This pipe is used for formatting currencies. Its first argument is an abbreviation of the currency type (e.g. "EUR", "USD", and so on)</a:t>
            </a:r>
          </a:p>
          <a:p>
            <a:r>
              <a:rPr lang="en-US" dirty="0" err="1"/>
              <a:t>DatePipe</a:t>
            </a:r>
            <a:endParaRPr lang="en-US" dirty="0"/>
          </a:p>
          <a:p>
            <a:pPr lvl="1"/>
            <a:r>
              <a:rPr lang="en-US" dirty="0"/>
              <a:t>This pipe is used for the transformation of dates. </a:t>
            </a:r>
          </a:p>
          <a:p>
            <a:r>
              <a:rPr lang="en-US" dirty="0" err="1"/>
              <a:t>DecimalPipe</a:t>
            </a:r>
            <a:endParaRPr lang="en-US" dirty="0"/>
          </a:p>
          <a:p>
            <a:pPr lvl="1"/>
            <a:r>
              <a:rPr lang="en-US" dirty="0"/>
              <a:t>This pipe is used for transformation of decimal numbers.</a:t>
            </a:r>
          </a:p>
          <a:p>
            <a:pPr lvl="1"/>
            <a:r>
              <a:rPr lang="en-US" dirty="0"/>
              <a:t>The first argument is a format string of the form "{</a:t>
            </a:r>
            <a:r>
              <a:rPr lang="en-US" dirty="0" err="1"/>
              <a:t>minIntegerDigits</a:t>
            </a:r>
            <a:r>
              <a:rPr lang="en-US" dirty="0"/>
              <a:t>}. {</a:t>
            </a:r>
            <a:r>
              <a:rPr lang="en-US" dirty="0" err="1"/>
              <a:t>minFractionDigits</a:t>
            </a:r>
            <a:r>
              <a:rPr lang="en-US" dirty="0"/>
              <a:t>}-{</a:t>
            </a:r>
            <a:r>
              <a:rPr lang="en-US" dirty="0" err="1"/>
              <a:t>maxFractionDigits</a:t>
            </a:r>
            <a:r>
              <a:rPr lang="en-US" dirty="0"/>
              <a:t>}“</a:t>
            </a:r>
          </a:p>
          <a:p>
            <a:r>
              <a:rPr lang="en-US" dirty="0" err="1"/>
              <a:t>PercentPipe</a:t>
            </a:r>
            <a:endParaRPr lang="en-US" dirty="0"/>
          </a:p>
          <a:p>
            <a:pPr lvl="1"/>
            <a:r>
              <a:rPr lang="en-US" dirty="0"/>
              <a:t>	Formats a number as a percent, like so:</a:t>
            </a:r>
          </a:p>
          <a:p>
            <a:r>
              <a:rPr lang="en-US" dirty="0" err="1"/>
              <a:t>UpperCasePipe</a:t>
            </a:r>
            <a:endParaRPr lang="en-US" dirty="0"/>
          </a:p>
          <a:p>
            <a:pPr lvl="1"/>
            <a:r>
              <a:rPr lang="en-US" dirty="0"/>
              <a:t>This transforms a string to uppercase</a:t>
            </a:r>
          </a:p>
          <a:p>
            <a:r>
              <a:rPr lang="en-US" dirty="0" err="1"/>
              <a:t>LowerCasePipe</a:t>
            </a:r>
            <a:endParaRPr lang="en-US" dirty="0"/>
          </a:p>
          <a:p>
            <a:pPr lvl="1"/>
            <a:r>
              <a:rPr lang="en-US" dirty="0"/>
              <a:t>This transforms a string to lowercase</a:t>
            </a:r>
          </a:p>
          <a:p>
            <a:pPr marL="457200" lvl="1" indent="0">
              <a:buNone/>
            </a:pPr>
            <a:endParaRPr lang="en-US" dirty="0"/>
          </a:p>
        </p:txBody>
      </p:sp>
    </p:spTree>
    <p:extLst>
      <p:ext uri="{BB962C8B-B14F-4D97-AF65-F5344CB8AC3E}">
        <p14:creationId xmlns:p14="http://schemas.microsoft.com/office/powerpoint/2010/main" val="104932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err="1"/>
              <a:t>JsonPipe</a:t>
            </a:r>
            <a:endParaRPr lang="en-US" dirty="0"/>
          </a:p>
          <a:p>
            <a:pPr lvl="1"/>
            <a:r>
              <a:rPr lang="en-US" dirty="0"/>
              <a:t>This transforms a JavaScript object into a JSON string</a:t>
            </a:r>
          </a:p>
          <a:p>
            <a:r>
              <a:rPr lang="en-US" dirty="0" err="1"/>
              <a:t>SlicePipe</a:t>
            </a:r>
            <a:endParaRPr lang="en-US" dirty="0"/>
          </a:p>
          <a:p>
            <a:pPr lvl="1"/>
            <a:r>
              <a:rPr lang="en-US" dirty="0"/>
              <a:t>This returns a slice of an array. The first argument is the start index of the slice and the second argument is the end index.</a:t>
            </a:r>
          </a:p>
          <a:p>
            <a:pPr lvl="1"/>
            <a:r>
              <a:rPr lang="en-US" dirty="0"/>
              <a:t>If either indexes are not provided it assumes the start or the end of the array and we can use negative indexes to indicate an offset from the end</a:t>
            </a:r>
          </a:p>
        </p:txBody>
      </p:sp>
    </p:spTree>
    <p:extLst>
      <p:ext uri="{BB962C8B-B14F-4D97-AF65-F5344CB8AC3E}">
        <p14:creationId xmlns:p14="http://schemas.microsoft.com/office/powerpoint/2010/main" val="336035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DatePipe</a:t>
            </a:r>
            <a:br>
              <a:rPr lang="en-US" dirty="0"/>
            </a:br>
            <a:endParaRPr lang="en-US" dirty="0"/>
          </a:p>
        </p:txBody>
      </p:sp>
      <p:sp>
        <p:nvSpPr>
          <p:cNvPr id="3" name="Content Placeholder 2"/>
          <p:cNvSpPr>
            <a:spLocks noGrp="1"/>
          </p:cNvSpPr>
          <p:nvPr>
            <p:ph idx="1"/>
          </p:nvPr>
        </p:nvSpPr>
        <p:spPr>
          <a:xfrm>
            <a:off x="457200" y="1556792"/>
            <a:ext cx="8229600" cy="4525963"/>
          </a:xfrm>
        </p:spPr>
        <p:txBody>
          <a:bodyPr>
            <a:normAutofit fontScale="55000" lnSpcReduction="20000"/>
          </a:bodyPr>
          <a:lstStyle/>
          <a:p>
            <a:pPr marL="0" indent="0">
              <a:buNone/>
            </a:pPr>
            <a:r>
              <a:rPr lang="en-US" dirty="0"/>
              <a:t>1. 'medium' that is equivalent to '</a:t>
            </a:r>
            <a:r>
              <a:rPr lang="en-US" dirty="0" err="1"/>
              <a:t>yMMMdjms</a:t>
            </a:r>
            <a:r>
              <a:rPr lang="en-US" dirty="0"/>
              <a:t>'. Find the expression. </a:t>
            </a:r>
            <a:br>
              <a:rPr lang="en-US" dirty="0"/>
            </a:br>
            <a:br>
              <a:rPr lang="en-US" dirty="0"/>
            </a:br>
            <a:r>
              <a:rPr lang="en-US" dirty="0"/>
              <a:t>{{ </a:t>
            </a:r>
            <a:r>
              <a:rPr lang="en-US" dirty="0" err="1"/>
              <a:t>strDate</a:t>
            </a:r>
            <a:r>
              <a:rPr lang="en-US" dirty="0"/>
              <a:t> | date :'medium' }} </a:t>
            </a:r>
            <a:br>
              <a:rPr lang="en-US" dirty="0"/>
            </a:br>
            <a:br>
              <a:rPr lang="en-US" dirty="0"/>
            </a:br>
            <a:r>
              <a:rPr lang="en-US" dirty="0"/>
              <a:t>Output will be: Nov 7, 2016, 9:44:12 AM </a:t>
            </a:r>
            <a:br>
              <a:rPr lang="en-US" dirty="0"/>
            </a:br>
            <a:br>
              <a:rPr lang="en-US" dirty="0"/>
            </a:br>
            <a:r>
              <a:rPr lang="en-US" dirty="0"/>
              <a:t>2. 'short' that is equivalent to '</a:t>
            </a:r>
            <a:r>
              <a:rPr lang="en-US" dirty="0" err="1"/>
              <a:t>yMdjm</a:t>
            </a:r>
            <a:r>
              <a:rPr lang="en-US" dirty="0"/>
              <a:t>'. Find the expression. </a:t>
            </a:r>
            <a:br>
              <a:rPr lang="en-US" dirty="0"/>
            </a:br>
            <a:br>
              <a:rPr lang="en-US" dirty="0"/>
            </a:br>
            <a:r>
              <a:rPr lang="en-US" dirty="0"/>
              <a:t>{{ </a:t>
            </a:r>
            <a:r>
              <a:rPr lang="en-US" dirty="0" err="1"/>
              <a:t>strDate</a:t>
            </a:r>
            <a:r>
              <a:rPr lang="en-US" dirty="0"/>
              <a:t> | date :'short' }} </a:t>
            </a:r>
            <a:br>
              <a:rPr lang="en-US" dirty="0"/>
            </a:br>
            <a:br>
              <a:rPr lang="en-US" dirty="0"/>
            </a:br>
            <a:r>
              <a:rPr lang="en-US" dirty="0"/>
              <a:t>Output will be: 11/7/2016, 9:44 AM </a:t>
            </a:r>
          </a:p>
          <a:p>
            <a:pPr marL="0" indent="0">
              <a:buNone/>
            </a:pPr>
            <a:endParaRPr lang="en-US" dirty="0"/>
          </a:p>
          <a:p>
            <a:pPr marL="0" indent="0">
              <a:buNone/>
            </a:pPr>
            <a:r>
              <a:rPr lang="en-US" dirty="0"/>
              <a:t>3. '</a:t>
            </a:r>
            <a:r>
              <a:rPr lang="en-US" dirty="0" err="1"/>
              <a:t>fullDate</a:t>
            </a:r>
            <a:r>
              <a:rPr lang="en-US" dirty="0"/>
              <a:t>' that is equivalent to '</a:t>
            </a:r>
            <a:r>
              <a:rPr lang="en-US" dirty="0" err="1"/>
              <a:t>yMMMMEEEEd</a:t>
            </a:r>
            <a:r>
              <a:rPr lang="en-US" dirty="0"/>
              <a:t>'. Find the expression. </a:t>
            </a:r>
            <a:br>
              <a:rPr lang="en-US" dirty="0"/>
            </a:br>
            <a:br>
              <a:rPr lang="en-US" dirty="0"/>
            </a:br>
            <a:r>
              <a:rPr lang="en-US" dirty="0"/>
              <a:t>{{ </a:t>
            </a:r>
            <a:r>
              <a:rPr lang="en-US" dirty="0" err="1"/>
              <a:t>strDate</a:t>
            </a:r>
            <a:r>
              <a:rPr lang="en-US" dirty="0"/>
              <a:t> | date :'</a:t>
            </a:r>
            <a:r>
              <a:rPr lang="en-US" dirty="0" err="1"/>
              <a:t>fullDate</a:t>
            </a:r>
            <a:r>
              <a:rPr lang="en-US" dirty="0"/>
              <a:t>' }} </a:t>
            </a:r>
            <a:br>
              <a:rPr lang="en-US" dirty="0"/>
            </a:br>
            <a:br>
              <a:rPr lang="en-US" dirty="0"/>
            </a:br>
            <a:r>
              <a:rPr lang="en-US" dirty="0"/>
              <a:t>Output will be: Monday, November 7, 2016</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112277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en-US" dirty="0"/>
              <a:t>4. '</a:t>
            </a:r>
            <a:r>
              <a:rPr lang="en-US" dirty="0" err="1"/>
              <a:t>longDate</a:t>
            </a:r>
            <a:r>
              <a:rPr lang="en-US" dirty="0"/>
              <a:t>' that is equivalent to '</a:t>
            </a:r>
            <a:r>
              <a:rPr lang="en-US" dirty="0" err="1"/>
              <a:t>yMMMMd</a:t>
            </a:r>
            <a:r>
              <a:rPr lang="en-US" dirty="0"/>
              <a:t>'. Find the expression. </a:t>
            </a:r>
            <a:br>
              <a:rPr lang="en-US" dirty="0"/>
            </a:br>
            <a:br>
              <a:rPr lang="en-US" dirty="0"/>
            </a:br>
            <a:r>
              <a:rPr lang="en-US" dirty="0"/>
              <a:t>{{ </a:t>
            </a:r>
            <a:r>
              <a:rPr lang="en-US" dirty="0" err="1"/>
              <a:t>strDate</a:t>
            </a:r>
            <a:r>
              <a:rPr lang="en-US" dirty="0"/>
              <a:t> | date :'</a:t>
            </a:r>
            <a:r>
              <a:rPr lang="en-US" dirty="0" err="1"/>
              <a:t>longDate</a:t>
            </a:r>
            <a:r>
              <a:rPr lang="en-US" dirty="0"/>
              <a:t>'}} </a:t>
            </a:r>
            <a:br>
              <a:rPr lang="en-US" dirty="0"/>
            </a:br>
            <a:br>
              <a:rPr lang="en-US" dirty="0"/>
            </a:br>
            <a:r>
              <a:rPr lang="en-US" dirty="0"/>
              <a:t>Output will be: November 7, 2016 </a:t>
            </a:r>
            <a:br>
              <a:rPr lang="en-US" dirty="0"/>
            </a:br>
            <a:br>
              <a:rPr lang="en-US" dirty="0"/>
            </a:br>
            <a:r>
              <a:rPr lang="en-US" dirty="0"/>
              <a:t>5. '</a:t>
            </a:r>
            <a:r>
              <a:rPr lang="en-US" dirty="0" err="1"/>
              <a:t>mediumDate</a:t>
            </a:r>
            <a:r>
              <a:rPr lang="en-US" dirty="0"/>
              <a:t>' that is equivalent to '</a:t>
            </a:r>
            <a:r>
              <a:rPr lang="en-US" dirty="0" err="1"/>
              <a:t>yMMMd</a:t>
            </a:r>
            <a:r>
              <a:rPr lang="en-US" dirty="0"/>
              <a:t>'. Find the expression. </a:t>
            </a:r>
            <a:br>
              <a:rPr lang="en-US" dirty="0"/>
            </a:br>
            <a:br>
              <a:rPr lang="en-US" dirty="0"/>
            </a:br>
            <a:r>
              <a:rPr lang="en-US" dirty="0"/>
              <a:t>{{ </a:t>
            </a:r>
            <a:r>
              <a:rPr lang="en-US" dirty="0" err="1"/>
              <a:t>strDate</a:t>
            </a:r>
            <a:r>
              <a:rPr lang="en-US" dirty="0"/>
              <a:t> | date : '</a:t>
            </a:r>
            <a:r>
              <a:rPr lang="en-US" dirty="0" err="1"/>
              <a:t>mediumDate</a:t>
            </a:r>
            <a:r>
              <a:rPr lang="en-US" dirty="0"/>
              <a:t>'}} </a:t>
            </a:r>
            <a:br>
              <a:rPr lang="en-US" dirty="0"/>
            </a:br>
            <a:br>
              <a:rPr lang="en-US" dirty="0"/>
            </a:br>
            <a:r>
              <a:rPr lang="en-US" dirty="0"/>
              <a:t>Output will be: Nov 7, 2016 </a:t>
            </a:r>
          </a:p>
        </p:txBody>
      </p:sp>
      <p:sp>
        <p:nvSpPr>
          <p:cNvPr id="5" name="Title 1">
            <a:extLst>
              <a:ext uri="{FF2B5EF4-FFF2-40B4-BE49-F238E27FC236}">
                <a16:creationId xmlns:a16="http://schemas.microsoft.com/office/drawing/2014/main" id="{8846C817-8C7C-430E-8670-81F165763BE0}"/>
              </a:ext>
            </a:extLst>
          </p:cNvPr>
          <p:cNvSpPr>
            <a:spLocks noGrp="1"/>
          </p:cNvSpPr>
          <p:nvPr>
            <p:ph type="title"/>
          </p:nvPr>
        </p:nvSpPr>
        <p:spPr>
          <a:xfrm>
            <a:off x="457200" y="274638"/>
            <a:ext cx="8229600" cy="1143000"/>
          </a:xfrm>
        </p:spPr>
        <p:txBody>
          <a:bodyPr/>
          <a:lstStyle/>
          <a:p>
            <a:r>
              <a:rPr lang="en-US" dirty="0" err="1"/>
              <a:t>DatePipe</a:t>
            </a:r>
            <a:r>
              <a:rPr lang="en-US" dirty="0"/>
              <a:t> Continued…</a:t>
            </a:r>
          </a:p>
        </p:txBody>
      </p:sp>
    </p:spTree>
    <p:extLst>
      <p:ext uri="{BB962C8B-B14F-4D97-AF65-F5344CB8AC3E}">
        <p14:creationId xmlns:p14="http://schemas.microsoft.com/office/powerpoint/2010/main" val="245704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DatePipe</a:t>
            </a:r>
            <a:r>
              <a:rPr lang="en-US" dirty="0"/>
              <a:t> Continued…</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6. '</a:t>
            </a:r>
            <a:r>
              <a:rPr lang="en-US" dirty="0" err="1"/>
              <a:t>shortDate</a:t>
            </a:r>
            <a:r>
              <a:rPr lang="en-US" dirty="0"/>
              <a:t>' that is equivalent to '</a:t>
            </a:r>
            <a:r>
              <a:rPr lang="en-US" dirty="0" err="1"/>
              <a:t>yMd</a:t>
            </a:r>
            <a:r>
              <a:rPr lang="en-US" dirty="0"/>
              <a:t>'. Find the expression. </a:t>
            </a:r>
            <a:br>
              <a:rPr lang="en-US" dirty="0"/>
            </a:br>
            <a:br>
              <a:rPr lang="en-US" dirty="0"/>
            </a:br>
            <a:r>
              <a:rPr lang="en-US" dirty="0"/>
              <a:t>{{ </a:t>
            </a:r>
            <a:r>
              <a:rPr lang="en-US" dirty="0" err="1"/>
              <a:t>strDate</a:t>
            </a:r>
            <a:r>
              <a:rPr lang="en-US" dirty="0"/>
              <a:t> | date : '</a:t>
            </a:r>
            <a:r>
              <a:rPr lang="en-US" dirty="0" err="1"/>
              <a:t>shortDate</a:t>
            </a:r>
            <a:r>
              <a:rPr lang="en-US" dirty="0"/>
              <a:t>'}} </a:t>
            </a:r>
            <a:br>
              <a:rPr lang="en-US" dirty="0"/>
            </a:br>
            <a:br>
              <a:rPr lang="en-US" dirty="0"/>
            </a:br>
            <a:r>
              <a:rPr lang="en-US" dirty="0"/>
              <a:t>Output will be: 11/7/2016 </a:t>
            </a:r>
            <a:br>
              <a:rPr lang="en-US" dirty="0"/>
            </a:br>
            <a:br>
              <a:rPr lang="en-US" dirty="0"/>
            </a:br>
            <a:r>
              <a:rPr lang="en-US" dirty="0"/>
              <a:t>7. '</a:t>
            </a:r>
            <a:r>
              <a:rPr lang="en-US" dirty="0" err="1"/>
              <a:t>mediumTime</a:t>
            </a:r>
            <a:r>
              <a:rPr lang="en-US" dirty="0"/>
              <a:t>' that is equivalent to '</a:t>
            </a:r>
            <a:r>
              <a:rPr lang="en-US" dirty="0" err="1"/>
              <a:t>jms</a:t>
            </a:r>
            <a:r>
              <a:rPr lang="en-US" dirty="0"/>
              <a:t>'. Find the expression. </a:t>
            </a:r>
            <a:br>
              <a:rPr lang="en-US" dirty="0"/>
            </a:br>
            <a:br>
              <a:rPr lang="en-US" dirty="0"/>
            </a:br>
            <a:r>
              <a:rPr lang="en-US" dirty="0"/>
              <a:t>{{ </a:t>
            </a:r>
            <a:r>
              <a:rPr lang="en-US" dirty="0" err="1"/>
              <a:t>strDate</a:t>
            </a:r>
            <a:r>
              <a:rPr lang="en-US" dirty="0"/>
              <a:t> | date : '</a:t>
            </a:r>
            <a:r>
              <a:rPr lang="en-US" dirty="0" err="1"/>
              <a:t>mediumTime</a:t>
            </a:r>
            <a:r>
              <a:rPr lang="en-US" dirty="0"/>
              <a:t>'}} </a:t>
            </a:r>
            <a:br>
              <a:rPr lang="en-US" dirty="0"/>
            </a:br>
            <a:br>
              <a:rPr lang="en-US" dirty="0"/>
            </a:br>
            <a:r>
              <a:rPr lang="en-US" dirty="0"/>
              <a:t>Output will be: 9:44:12 AM </a:t>
            </a:r>
          </a:p>
        </p:txBody>
      </p:sp>
    </p:spTree>
    <p:extLst>
      <p:ext uri="{BB962C8B-B14F-4D97-AF65-F5344CB8AC3E}">
        <p14:creationId xmlns:p14="http://schemas.microsoft.com/office/powerpoint/2010/main" val="3660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buNone/>
            </a:pPr>
            <a:r>
              <a:rPr lang="en-US" dirty="0"/>
              <a:t>8. '</a:t>
            </a:r>
            <a:r>
              <a:rPr lang="en-US" dirty="0" err="1"/>
              <a:t>shortTime</a:t>
            </a:r>
            <a:r>
              <a:rPr lang="en-US" dirty="0"/>
              <a:t>' that is equivalent to '</a:t>
            </a:r>
            <a:r>
              <a:rPr lang="en-US" dirty="0" err="1"/>
              <a:t>jm</a:t>
            </a:r>
            <a:r>
              <a:rPr lang="en-US" dirty="0"/>
              <a:t>'. Find the expression. </a:t>
            </a:r>
          </a:p>
          <a:p>
            <a:pPr marL="0" indent="0">
              <a:buNone/>
            </a:pPr>
            <a:endParaRPr lang="en-US" dirty="0"/>
          </a:p>
          <a:p>
            <a:pPr marL="0" indent="0">
              <a:buNone/>
            </a:pPr>
            <a:r>
              <a:rPr lang="en-US" dirty="0"/>
              <a:t>{{ </a:t>
            </a:r>
            <a:r>
              <a:rPr lang="en-US" dirty="0" err="1"/>
              <a:t>strDate</a:t>
            </a:r>
            <a:r>
              <a:rPr lang="en-US" dirty="0"/>
              <a:t> | date : '</a:t>
            </a:r>
            <a:r>
              <a:rPr lang="en-US" dirty="0" err="1"/>
              <a:t>shortTime</a:t>
            </a:r>
            <a:r>
              <a:rPr lang="en-US" dirty="0"/>
              <a:t>'}} </a:t>
            </a:r>
          </a:p>
          <a:p>
            <a:pPr marL="0" indent="0">
              <a:buNone/>
            </a:pPr>
            <a:endParaRPr lang="en-US" dirty="0"/>
          </a:p>
          <a:p>
            <a:pPr marL="0" indent="0">
              <a:buNone/>
            </a:pPr>
            <a:r>
              <a:rPr lang="en-US" dirty="0"/>
              <a:t>Output will be: 9:44 AM </a:t>
            </a:r>
          </a:p>
          <a:p>
            <a:pPr marL="0" indent="0">
              <a:buNone/>
            </a:pPr>
            <a:endParaRPr lang="en-US" dirty="0"/>
          </a:p>
          <a:p>
            <a:pPr marL="0" indent="0">
              <a:buNone/>
            </a:pPr>
            <a:r>
              <a:rPr lang="en-US" dirty="0"/>
              <a:t>9. If we do not use any format with date then by default it will be '</a:t>
            </a:r>
            <a:r>
              <a:rPr lang="en-US" dirty="0" err="1"/>
              <a:t>mediumDate</a:t>
            </a:r>
            <a:r>
              <a:rPr lang="en-US" dirty="0"/>
              <a:t>' which is equivalent to '</a:t>
            </a:r>
            <a:r>
              <a:rPr lang="en-US" dirty="0" err="1"/>
              <a:t>yMMMd</a:t>
            </a:r>
            <a:r>
              <a:rPr lang="en-US" dirty="0"/>
              <a:t>'. Find the expression. </a:t>
            </a:r>
          </a:p>
          <a:p>
            <a:pPr marL="0" indent="0">
              <a:buNone/>
            </a:pPr>
            <a:endParaRPr lang="en-US" dirty="0"/>
          </a:p>
          <a:p>
            <a:pPr marL="0" indent="0">
              <a:buNone/>
            </a:pPr>
            <a:r>
              <a:rPr lang="en-US" dirty="0"/>
              <a:t>{{ </a:t>
            </a:r>
            <a:r>
              <a:rPr lang="en-US" dirty="0" err="1"/>
              <a:t>strDate</a:t>
            </a:r>
            <a:r>
              <a:rPr lang="en-US" dirty="0"/>
              <a:t> | date}} </a:t>
            </a:r>
          </a:p>
          <a:p>
            <a:pPr marL="0" indent="0">
              <a:buNone/>
            </a:pPr>
            <a:endParaRPr lang="en-US" dirty="0"/>
          </a:p>
          <a:p>
            <a:pPr marL="0" indent="0">
              <a:buNone/>
            </a:pPr>
            <a:r>
              <a:rPr lang="en-US" dirty="0"/>
              <a:t>Output will be: Nov 7, 2016</a:t>
            </a:r>
          </a:p>
        </p:txBody>
      </p:sp>
      <p:sp>
        <p:nvSpPr>
          <p:cNvPr id="4" name="Title 1">
            <a:extLst>
              <a:ext uri="{FF2B5EF4-FFF2-40B4-BE49-F238E27FC236}">
                <a16:creationId xmlns:a16="http://schemas.microsoft.com/office/drawing/2014/main" id="{1A0338F8-D7AF-4E98-BF67-94EB61CD0D1D}"/>
              </a:ext>
            </a:extLst>
          </p:cNvPr>
          <p:cNvSpPr>
            <a:spLocks noGrp="1"/>
          </p:cNvSpPr>
          <p:nvPr>
            <p:ph type="title"/>
          </p:nvPr>
        </p:nvSpPr>
        <p:spPr/>
        <p:txBody>
          <a:bodyPr/>
          <a:lstStyle/>
          <a:p>
            <a:r>
              <a:rPr lang="en-US" dirty="0" err="1"/>
              <a:t>DatePipe</a:t>
            </a:r>
            <a:r>
              <a:rPr lang="en-US" dirty="0"/>
              <a:t> Continued…</a:t>
            </a:r>
          </a:p>
        </p:txBody>
      </p:sp>
    </p:spTree>
    <p:extLst>
      <p:ext uri="{BB962C8B-B14F-4D97-AF65-F5344CB8AC3E}">
        <p14:creationId xmlns:p14="http://schemas.microsoft.com/office/powerpoint/2010/main" val="6955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23528" y="60026"/>
            <a:ext cx="8229600" cy="687207"/>
          </a:xfrm>
          <a:prstGeom prst="rect">
            <a:avLst/>
          </a:prstGeom>
        </p:spPr>
        <p:txBody>
          <a:bodyPr vert="horz" wrap="square" lIns="0" tIns="10001" rIns="0" bIns="0" rtlCol="0">
            <a:spAutoFit/>
          </a:bodyPr>
          <a:lstStyle/>
          <a:p>
            <a:pPr marL="9525">
              <a:spcBef>
                <a:spcPts val="79"/>
              </a:spcBef>
            </a:pPr>
            <a:r>
              <a:rPr lang="en-IN" b="1" dirty="0"/>
              <a:t>Modules</a:t>
            </a:r>
            <a:endParaRPr spc="-4" dirty="0"/>
          </a:p>
        </p:txBody>
      </p:sp>
      <p:sp>
        <p:nvSpPr>
          <p:cNvPr id="15" name="TextBox 14">
            <a:extLst>
              <a:ext uri="{FF2B5EF4-FFF2-40B4-BE49-F238E27FC236}">
                <a16:creationId xmlns:a16="http://schemas.microsoft.com/office/drawing/2014/main" id="{0B03A313-273C-494C-8344-D2EA82DA07A6}"/>
              </a:ext>
            </a:extLst>
          </p:cNvPr>
          <p:cNvSpPr txBox="1"/>
          <p:nvPr/>
        </p:nvSpPr>
        <p:spPr>
          <a:xfrm>
            <a:off x="755576" y="1340768"/>
            <a:ext cx="184731" cy="369332"/>
          </a:xfrm>
          <a:prstGeom prst="rect">
            <a:avLst/>
          </a:prstGeom>
          <a:noFill/>
        </p:spPr>
        <p:txBody>
          <a:bodyPr wrap="none" rtlCol="0">
            <a:spAutoFit/>
          </a:bodyPr>
          <a:lstStyle/>
          <a:p>
            <a:endParaRPr lang="en-IN" dirty="0"/>
          </a:p>
        </p:txBody>
      </p:sp>
      <p:sp>
        <p:nvSpPr>
          <p:cNvPr id="17" name="Rectangle 16">
            <a:extLst>
              <a:ext uri="{FF2B5EF4-FFF2-40B4-BE49-F238E27FC236}">
                <a16:creationId xmlns:a16="http://schemas.microsoft.com/office/drawing/2014/main" id="{C8E427C5-26C2-4800-8627-03242DC46140}"/>
              </a:ext>
            </a:extLst>
          </p:cNvPr>
          <p:cNvSpPr/>
          <p:nvPr/>
        </p:nvSpPr>
        <p:spPr>
          <a:xfrm>
            <a:off x="366246" y="620688"/>
            <a:ext cx="4518937" cy="3231654"/>
          </a:xfrm>
          <a:prstGeom prst="rect">
            <a:avLst/>
          </a:prstGeom>
        </p:spPr>
        <p:txBody>
          <a:bodyPr wrap="square">
            <a:spAutoFit/>
          </a:bodyPr>
          <a:lstStyle/>
          <a:p>
            <a:pPr marL="285750" indent="-285750">
              <a:buFont typeface="Arial" panose="020B0604020202020204" pitchFamily="34" charset="0"/>
              <a:buChar char="•"/>
            </a:pPr>
            <a:r>
              <a:rPr lang="en-US" altLang="en-US" sz="2400" dirty="0">
                <a:solidFill>
                  <a:srgbClr val="000000"/>
                </a:solidFill>
                <a:latin typeface="+mj-lt"/>
              </a:rPr>
              <a:t>Export</a:t>
            </a:r>
            <a:endParaRPr lang="en-IN" sz="2400" dirty="0">
              <a:latin typeface="+mj-lt"/>
            </a:endParaRPr>
          </a:p>
          <a:p>
            <a:pPr marL="742950" lvl="1" indent="-285750">
              <a:buFont typeface="Arial" panose="020B0604020202020204" pitchFamily="34" charset="0"/>
              <a:buChar char="•"/>
            </a:pPr>
            <a:r>
              <a:rPr lang="en-IN" dirty="0">
                <a:latin typeface="+mj-lt"/>
              </a:rPr>
              <a:t>A module can export any number of functions, classes or variables. By default, the objects are exported with their original names. We can change this, if required. </a:t>
            </a:r>
          </a:p>
          <a:p>
            <a:pPr lvl="1"/>
            <a:endParaRPr lang="en-IN" dirty="0">
              <a:latin typeface="+mj-lt"/>
            </a:endParaRPr>
          </a:p>
          <a:p>
            <a:pPr marL="742950" lvl="1" indent="-285750">
              <a:buFont typeface="Arial" panose="020B0604020202020204" pitchFamily="34" charset="0"/>
              <a:buChar char="•"/>
            </a:pPr>
            <a:r>
              <a:rPr lang="en-IN" dirty="0">
                <a:latin typeface="+mj-lt"/>
              </a:rPr>
              <a:t>A module can have a default exported member as well. Following snippet shows examples of different export statements:</a:t>
            </a:r>
          </a:p>
        </p:txBody>
      </p:sp>
      <p:sp>
        <p:nvSpPr>
          <p:cNvPr id="18" name="Rectangle 1">
            <a:extLst>
              <a:ext uri="{FF2B5EF4-FFF2-40B4-BE49-F238E27FC236}">
                <a16:creationId xmlns:a16="http://schemas.microsoft.com/office/drawing/2014/main" id="{6C77E846-559C-4FF3-885E-CB095FF43654}"/>
              </a:ext>
            </a:extLst>
          </p:cNvPr>
          <p:cNvSpPr>
            <a:spLocks noChangeArrowheads="1"/>
          </p:cNvSpPr>
          <p:nvPr/>
        </p:nvSpPr>
        <p:spPr bwMode="auto">
          <a:xfrm>
            <a:off x="5580112" y="956469"/>
            <a:ext cx="3197642" cy="29238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//Inline export with same name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export class </a:t>
            </a:r>
            <a:r>
              <a:rPr kumimoji="0" lang="en-US" altLang="en-US" sz="1000" b="0" i="0" u="none" strike="noStrike" cap="none" normalizeH="0" baseline="0" dirty="0" err="1">
                <a:ln>
                  <a:noFill/>
                </a:ln>
                <a:solidFill>
                  <a:srgbClr val="000000"/>
                </a:solidFill>
                <a:effectLst/>
                <a:latin typeface="Consolas" panose="020B0609020204030204" pitchFamily="49" charset="0"/>
              </a:rPr>
              <a:t>MyClass</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export </a:t>
            </a:r>
            <a:r>
              <a:rPr kumimoji="0" lang="en-US" altLang="en-US" sz="1000" b="1" i="0" u="none" strike="noStrike" cap="none" normalizeH="0" baseline="0" dirty="0">
                <a:ln>
                  <a:noFill/>
                </a:ln>
                <a:solidFill>
                  <a:srgbClr val="006699"/>
                </a:solidFill>
                <a:effectLst/>
                <a:latin typeface="Consolas" panose="020B0609020204030204" pitchFamily="49" charset="0"/>
              </a:rPr>
              <a:t>function</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myFunc</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//Exporting a group of members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export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MyClass</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myFunc</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//Rename while exporting</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export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MyClass</a:t>
            </a:r>
            <a:r>
              <a:rPr kumimoji="0" lang="en-US" altLang="en-US" sz="1000" b="0" i="0" u="none" strike="noStrike" cap="none" normalizeH="0" baseline="0" dirty="0">
                <a:ln>
                  <a:noFill/>
                </a:ln>
                <a:solidFill>
                  <a:srgbClr val="000000"/>
                </a:solidFill>
                <a:effectLst/>
                <a:latin typeface="Consolas" panose="020B0609020204030204" pitchFamily="49" charset="0"/>
              </a:rPr>
              <a:t> as </a:t>
            </a:r>
            <a:r>
              <a:rPr kumimoji="0" lang="en-US" altLang="en-US" sz="1000" b="0" i="0" u="none" strike="noStrike" cap="none" normalizeH="0" baseline="0" dirty="0" err="1">
                <a:ln>
                  <a:noFill/>
                </a:ln>
                <a:solidFill>
                  <a:srgbClr val="000000"/>
                </a:solidFill>
                <a:effectLst/>
                <a:latin typeface="Consolas" panose="020B0609020204030204" pitchFamily="49" charset="0"/>
              </a:rPr>
              <a:t>AnotherClass</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myFunc</a:t>
            </a:r>
            <a:r>
              <a:rPr kumimoji="0" lang="en-US" altLang="en-US" sz="1000" b="0" i="0" u="none" strike="noStrike" cap="none" normalizeH="0" baseline="0" dirty="0">
                <a:ln>
                  <a:noFill/>
                </a:ln>
                <a:solidFill>
                  <a:srgbClr val="000000"/>
                </a:solidFill>
                <a:effectLst/>
                <a:latin typeface="Consolas" panose="020B0609020204030204" pitchFamily="49" charset="0"/>
              </a:rPr>
              <a:t> as </a:t>
            </a:r>
            <a:r>
              <a:rPr kumimoji="0" lang="en-US" altLang="en-US" sz="1000" b="0" i="0" u="none" strike="noStrike" cap="none" normalizeH="0" baseline="0" dirty="0" err="1">
                <a:ln>
                  <a:noFill/>
                </a:ln>
                <a:solidFill>
                  <a:srgbClr val="000000"/>
                </a:solidFill>
                <a:effectLst/>
                <a:latin typeface="Consolas" panose="020B0609020204030204" pitchFamily="49" charset="0"/>
              </a:rPr>
              <a:t>anotherFunc</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//Default export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export </a:t>
            </a:r>
            <a:r>
              <a:rPr kumimoji="0" lang="en-US" altLang="en-US" sz="1000" b="1" i="0" u="none" strike="noStrike" cap="none" normalizeH="0" baseline="0" dirty="0">
                <a:ln>
                  <a:noFill/>
                </a:ln>
                <a:solidFill>
                  <a:srgbClr val="006699"/>
                </a:solidFill>
                <a:effectLst/>
                <a:latin typeface="Consolas" panose="020B0609020204030204" pitchFamily="49" charset="0"/>
              </a:rPr>
              <a:t>default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myMemberToExport</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B75E36B9-DA43-4E47-BCAF-CA6F5E7A7EBD}"/>
              </a:ext>
            </a:extLst>
          </p:cNvPr>
          <p:cNvSpPr/>
          <p:nvPr/>
        </p:nvSpPr>
        <p:spPr>
          <a:xfrm>
            <a:off x="323528" y="4005064"/>
            <a:ext cx="5184576" cy="2677656"/>
          </a:xfrm>
          <a:prstGeom prst="rect">
            <a:avLst/>
          </a:prstGeom>
        </p:spPr>
        <p:txBody>
          <a:bodyPr wrap="square">
            <a:spAutoFit/>
          </a:bodyPr>
          <a:lstStyle/>
          <a:p>
            <a:pPr marL="285750" indent="-285750">
              <a:buFont typeface="Arial" panose="020B0604020202020204" pitchFamily="34" charset="0"/>
              <a:buChar char="•"/>
            </a:pPr>
            <a:r>
              <a:rPr lang="en-US" altLang="en-US" sz="2400" dirty="0">
                <a:solidFill>
                  <a:srgbClr val="000000"/>
                </a:solidFill>
                <a:latin typeface="+mj-lt"/>
              </a:rPr>
              <a:t>Import</a:t>
            </a:r>
            <a:endParaRPr lang="en-IN" sz="2400" dirty="0">
              <a:solidFill>
                <a:srgbClr val="333333"/>
              </a:solidFill>
              <a:latin typeface="+mj-lt"/>
            </a:endParaRPr>
          </a:p>
          <a:p>
            <a:pPr marL="742950" lvl="1" indent="-285750">
              <a:buFont typeface="Arial" panose="020B0604020202020204" pitchFamily="34" charset="0"/>
              <a:buChar char="•"/>
            </a:pPr>
            <a:r>
              <a:rPr lang="en-IN" dirty="0">
                <a:solidFill>
                  <a:srgbClr val="333333"/>
                </a:solidFill>
                <a:latin typeface="+mj-lt"/>
              </a:rPr>
              <a:t>When a module imports another module, it may import all exported members, some of them or none at all.</a:t>
            </a:r>
          </a:p>
          <a:p>
            <a:pPr marL="742950" lvl="1" indent="-285750">
              <a:buFont typeface="Arial" panose="020B0604020202020204" pitchFamily="34" charset="0"/>
              <a:buChar char="•"/>
            </a:pPr>
            <a:endParaRPr lang="en-IN" dirty="0">
              <a:solidFill>
                <a:srgbClr val="333333"/>
              </a:solidFill>
              <a:latin typeface="+mj-lt"/>
            </a:endParaRPr>
          </a:p>
          <a:p>
            <a:pPr marL="742950" lvl="1" indent="-285750">
              <a:buFont typeface="Arial" panose="020B0604020202020204" pitchFamily="34" charset="0"/>
              <a:buChar char="•"/>
            </a:pPr>
            <a:r>
              <a:rPr lang="en-IN" dirty="0">
                <a:solidFill>
                  <a:srgbClr val="333333"/>
                </a:solidFill>
                <a:latin typeface="+mj-lt"/>
              </a:rPr>
              <a:t> The importing module also has the option to rename the importing object. The following snippet shows examples of different import statements:</a:t>
            </a:r>
            <a:endParaRPr lang="en-IN" dirty="0">
              <a:latin typeface="+mj-lt"/>
            </a:endParaRPr>
          </a:p>
        </p:txBody>
      </p:sp>
      <p:sp>
        <p:nvSpPr>
          <p:cNvPr id="20" name="Rectangle 2">
            <a:extLst>
              <a:ext uri="{FF2B5EF4-FFF2-40B4-BE49-F238E27FC236}">
                <a16:creationId xmlns:a16="http://schemas.microsoft.com/office/drawing/2014/main" id="{96167137-8002-4AE0-AF91-B3F37CACD5C5}"/>
              </a:ext>
            </a:extLst>
          </p:cNvPr>
          <p:cNvSpPr>
            <a:spLocks noChangeArrowheads="1"/>
          </p:cNvSpPr>
          <p:nvPr/>
        </p:nvSpPr>
        <p:spPr bwMode="auto">
          <a:xfrm>
            <a:off x="5652120" y="4437113"/>
            <a:ext cx="3384376" cy="1855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//Importing all exported objects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import * as module1 from </a:t>
            </a:r>
            <a:r>
              <a:rPr kumimoji="0" lang="en-US" altLang="en-US" sz="1000" b="0" i="0" u="none" strike="noStrike" cap="none" normalizeH="0" baseline="0" dirty="0">
                <a:ln>
                  <a:noFill/>
                </a:ln>
                <a:solidFill>
                  <a:srgbClr val="0000FF"/>
                </a:solidFill>
                <a:effectLst/>
                <a:latin typeface="Consolas" panose="020B0609020204030204" pitchFamily="49" charset="0"/>
              </a:rPr>
              <a:t>"./module1"</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//Importing selected objects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import {MyClass1, MyClass2} from </a:t>
            </a:r>
            <a:r>
              <a:rPr kumimoji="0" lang="en-US" altLang="en-US" sz="1000" b="0" i="0" u="none" strike="noStrike" cap="none" normalizeH="0" baseline="0" dirty="0">
                <a:ln>
                  <a:noFill/>
                </a:ln>
                <a:solidFill>
                  <a:srgbClr val="0000FF"/>
                </a:solidFill>
                <a:effectLst/>
                <a:latin typeface="Consolas" panose="020B0609020204030204" pitchFamily="49" charset="0"/>
              </a:rPr>
              <a:t>"./module1"</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//Importing selected objects and rename them</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import {MyClass1 as Module1MyClass1, MyClass2 as Module1MyClass2} from </a:t>
            </a:r>
            <a:r>
              <a:rPr kumimoji="0" lang="en-US" altLang="en-US" sz="1000" b="0" i="0" u="none" strike="noStrike" cap="none" normalizeH="0" baseline="0" dirty="0">
                <a:ln>
                  <a:noFill/>
                </a:ln>
                <a:solidFill>
                  <a:srgbClr val="0000FF"/>
                </a:solidFill>
                <a:effectLst/>
                <a:latin typeface="Consolas" panose="020B0609020204030204" pitchFamily="49" charset="0"/>
              </a:rPr>
              <a:t>"./module1"</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200"/>
                </a:solidFill>
                <a:effectLst/>
                <a:latin typeface="Consolas" panose="020B0609020204030204" pitchFamily="49" charset="0"/>
              </a:rPr>
              <a:t>//Importing default export object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import d from </a:t>
            </a:r>
            <a:r>
              <a:rPr kumimoji="0" lang="en-US" altLang="en-US" sz="1000" b="0" i="0" u="none" strike="noStrike" cap="none" normalizeH="0" baseline="0" dirty="0">
                <a:ln>
                  <a:noFill/>
                </a:ln>
                <a:solidFill>
                  <a:srgbClr val="0000FF"/>
                </a:solidFill>
                <a:effectLst/>
                <a:latin typeface="Consolas" panose="020B0609020204030204" pitchFamily="49" charset="0"/>
              </a:rPr>
              <a:t>"./module1"</a:t>
            </a:r>
            <a:r>
              <a:rPr kumimoji="0" lang="en-US" altLang="en-US" sz="10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865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DecimalPipe</a:t>
            </a:r>
            <a:endParaRPr lang="en-US" dirty="0"/>
          </a:p>
        </p:txBody>
      </p:sp>
      <p:sp>
        <p:nvSpPr>
          <p:cNvPr id="3" name="Content Placeholder 2"/>
          <p:cNvSpPr>
            <a:spLocks noGrp="1"/>
          </p:cNvSpPr>
          <p:nvPr>
            <p:ph idx="1"/>
          </p:nvPr>
        </p:nvSpPr>
        <p:spPr>
          <a:xfrm>
            <a:off x="457200" y="1600200"/>
            <a:ext cx="8435280" cy="4925144"/>
          </a:xfrm>
        </p:spPr>
        <p:txBody>
          <a:bodyPr>
            <a:normAutofit fontScale="55000" lnSpcReduction="20000"/>
          </a:bodyPr>
          <a:lstStyle/>
          <a:p>
            <a:r>
              <a:rPr lang="en-US" dirty="0" err="1"/>
              <a:t>DecimalPipe</a:t>
            </a:r>
            <a:r>
              <a:rPr lang="en-US" dirty="0"/>
              <a:t> is an angular Pipe API and belongs to </a:t>
            </a:r>
            <a:r>
              <a:rPr lang="en-US" dirty="0" err="1"/>
              <a:t>CommonModule</a:t>
            </a:r>
            <a:r>
              <a:rPr lang="en-US" dirty="0"/>
              <a:t>. </a:t>
            </a:r>
            <a:r>
              <a:rPr lang="en-US" dirty="0" err="1"/>
              <a:t>DecimalPipe</a:t>
            </a:r>
            <a:r>
              <a:rPr lang="en-US" dirty="0"/>
              <a:t> is used to format a number as decimal number according to locale rules. It uses number keyword with pipe operator. Find the syntax. </a:t>
            </a:r>
          </a:p>
          <a:p>
            <a:pPr marL="0" indent="0">
              <a:buNone/>
            </a:pPr>
            <a:endParaRPr lang="en-US" dirty="0"/>
          </a:p>
          <a:p>
            <a:pPr marL="0" indent="0">
              <a:buNone/>
            </a:pPr>
            <a:r>
              <a:rPr lang="en-US" b="1" dirty="0" err="1"/>
              <a:t>number_expression</a:t>
            </a:r>
            <a:r>
              <a:rPr lang="en-US" b="1" dirty="0"/>
              <a:t> | number[:</a:t>
            </a:r>
            <a:r>
              <a:rPr lang="en-US" b="1" dirty="0" err="1"/>
              <a:t>digitInfo</a:t>
            </a:r>
            <a:r>
              <a:rPr lang="en-US" b="1" dirty="0"/>
              <a:t>]</a:t>
            </a:r>
          </a:p>
          <a:p>
            <a:pPr marL="0" indent="0">
              <a:buNone/>
            </a:pPr>
            <a:endParaRPr lang="en-US" dirty="0"/>
          </a:p>
          <a:p>
            <a:pPr marL="0" indent="0">
              <a:buNone/>
            </a:pPr>
            <a:r>
              <a:rPr lang="en-US" dirty="0"/>
              <a:t>Find the description. </a:t>
            </a:r>
          </a:p>
          <a:p>
            <a:pPr lvl="1"/>
            <a:r>
              <a:rPr lang="en-US" dirty="0" err="1"/>
              <a:t>number_expression</a:t>
            </a:r>
            <a:r>
              <a:rPr lang="en-US" dirty="0"/>
              <a:t>: An angular expression that will give output a number. </a:t>
            </a:r>
          </a:p>
          <a:p>
            <a:pPr lvl="1"/>
            <a:r>
              <a:rPr lang="en-US" dirty="0"/>
              <a:t>number : A pipe keyword that is used with pipe operator. </a:t>
            </a:r>
          </a:p>
          <a:p>
            <a:pPr lvl="1"/>
            <a:r>
              <a:rPr lang="en-US" dirty="0" err="1"/>
              <a:t>digitInfo</a:t>
            </a:r>
            <a:r>
              <a:rPr lang="en-US" dirty="0"/>
              <a:t> : It defines number format. </a:t>
            </a:r>
          </a:p>
          <a:p>
            <a:pPr marL="0" indent="0">
              <a:buNone/>
            </a:pPr>
            <a:endParaRPr lang="en-US" dirty="0"/>
          </a:p>
          <a:p>
            <a:pPr marL="0" indent="0">
              <a:buNone/>
            </a:pPr>
            <a:r>
              <a:rPr lang="en-US" dirty="0"/>
              <a:t>Now we will understand how to use </a:t>
            </a:r>
            <a:r>
              <a:rPr lang="en-US" dirty="0" err="1"/>
              <a:t>digitInfo</a:t>
            </a:r>
            <a:r>
              <a:rPr lang="en-US" dirty="0"/>
              <a:t>. The syntax for </a:t>
            </a:r>
            <a:r>
              <a:rPr lang="en-US" dirty="0" err="1"/>
              <a:t>digitInfo</a:t>
            </a:r>
            <a:r>
              <a:rPr lang="en-US" dirty="0"/>
              <a:t> is as follows. </a:t>
            </a:r>
          </a:p>
          <a:p>
            <a:pPr marL="0" indent="0">
              <a:buNone/>
            </a:pPr>
            <a:endParaRPr lang="en-US" dirty="0"/>
          </a:p>
          <a:p>
            <a:r>
              <a:rPr lang="en-US" b="1" dirty="0"/>
              <a:t>{</a:t>
            </a:r>
            <a:r>
              <a:rPr lang="en-US" b="1" dirty="0" err="1"/>
              <a:t>minIntegerDigits</a:t>
            </a:r>
            <a:r>
              <a:rPr lang="en-US" b="1" dirty="0"/>
              <a:t>}.{</a:t>
            </a:r>
            <a:r>
              <a:rPr lang="en-US" b="1" dirty="0" err="1"/>
              <a:t>minFractionDigits</a:t>
            </a:r>
            <a:r>
              <a:rPr lang="en-US" b="1" dirty="0"/>
              <a:t>}-{</a:t>
            </a:r>
            <a:r>
              <a:rPr lang="en-US" b="1" dirty="0" err="1"/>
              <a:t>maxFractionDigits</a:t>
            </a:r>
            <a:r>
              <a:rPr lang="en-US" b="1" dirty="0"/>
              <a:t>}</a:t>
            </a:r>
          </a:p>
          <a:p>
            <a:pPr marL="0" indent="0">
              <a:buNone/>
            </a:pPr>
            <a:endParaRPr lang="en-US" dirty="0"/>
          </a:p>
          <a:p>
            <a:pPr marL="0" indent="0">
              <a:buNone/>
            </a:pPr>
            <a:r>
              <a:rPr lang="en-US" dirty="0"/>
              <a:t>Find the description. </a:t>
            </a:r>
          </a:p>
          <a:p>
            <a:pPr lvl="1"/>
            <a:r>
              <a:rPr lang="en-US" dirty="0" err="1"/>
              <a:t>minIntegerDigits</a:t>
            </a:r>
            <a:r>
              <a:rPr lang="en-US" dirty="0"/>
              <a:t> : Minimum number of integer digits. Default is 1. </a:t>
            </a:r>
          </a:p>
          <a:p>
            <a:pPr lvl="1"/>
            <a:r>
              <a:rPr lang="en-US" dirty="0" err="1"/>
              <a:t>minFractionDigits</a:t>
            </a:r>
            <a:r>
              <a:rPr lang="en-US" dirty="0"/>
              <a:t> : Minimum number of fraction digits. Default is 0. </a:t>
            </a:r>
          </a:p>
          <a:p>
            <a:pPr lvl="1"/>
            <a:r>
              <a:rPr lang="en-US" dirty="0" err="1"/>
              <a:t>maxFractionDigits</a:t>
            </a:r>
            <a:r>
              <a:rPr lang="en-US" dirty="0"/>
              <a:t> : Maximum number of fraction digits. Default is 3. </a:t>
            </a:r>
          </a:p>
        </p:txBody>
      </p:sp>
    </p:spTree>
    <p:extLst>
      <p:ext uri="{BB962C8B-B14F-4D97-AF65-F5344CB8AC3E}">
        <p14:creationId xmlns:p14="http://schemas.microsoft.com/office/powerpoint/2010/main" val="25645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fade">
                                      <p:cBhvr>
                                        <p:cTn id="47" dur="500"/>
                                        <p:tgtEl>
                                          <p:spTgt spid="3">
                                            <p:txEl>
                                              <p:pRg st="15" end="1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PercentPipe</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Angular </a:t>
            </a:r>
            <a:r>
              <a:rPr lang="en-US" dirty="0" err="1"/>
              <a:t>PercentPipe</a:t>
            </a:r>
            <a:r>
              <a:rPr lang="en-US" dirty="0"/>
              <a:t> is an angular Pipe API that formats a number as a percentage according to locale rules. It belongs to </a:t>
            </a:r>
            <a:r>
              <a:rPr lang="en-US" dirty="0" err="1"/>
              <a:t>CommonModule</a:t>
            </a:r>
            <a:r>
              <a:rPr lang="en-US" dirty="0"/>
              <a:t>. Find the syntax. </a:t>
            </a:r>
          </a:p>
          <a:p>
            <a:pPr marL="0" indent="0">
              <a:buNone/>
            </a:pPr>
            <a:endParaRPr lang="en-US" dirty="0"/>
          </a:p>
          <a:p>
            <a:pPr marL="400050" lvl="1" indent="0">
              <a:buNone/>
            </a:pPr>
            <a:r>
              <a:rPr lang="en-US" b="1" dirty="0" err="1"/>
              <a:t>number_expression</a:t>
            </a:r>
            <a:r>
              <a:rPr lang="en-US" b="1" dirty="0"/>
              <a:t> | percent[:</a:t>
            </a:r>
            <a:r>
              <a:rPr lang="en-US" b="1" dirty="0" err="1"/>
              <a:t>digitInfo</a:t>
            </a:r>
            <a:r>
              <a:rPr lang="en-US" b="1" dirty="0"/>
              <a:t>]</a:t>
            </a:r>
          </a:p>
          <a:p>
            <a:pPr marL="0" indent="0">
              <a:buNone/>
            </a:pPr>
            <a:endParaRPr lang="en-US" dirty="0"/>
          </a:p>
          <a:p>
            <a:pPr marL="0" indent="0">
              <a:buNone/>
            </a:pPr>
            <a:r>
              <a:rPr lang="en-US" dirty="0"/>
              <a:t>Find the description. </a:t>
            </a:r>
          </a:p>
          <a:p>
            <a:pPr marL="857250" lvl="1" indent="-457200"/>
            <a:r>
              <a:rPr lang="en-US" dirty="0" err="1"/>
              <a:t>number_expression</a:t>
            </a:r>
            <a:r>
              <a:rPr lang="en-US" dirty="0"/>
              <a:t>: An angular expression that will give output a number. </a:t>
            </a:r>
          </a:p>
          <a:p>
            <a:pPr marL="857250" lvl="1" indent="-457200"/>
            <a:r>
              <a:rPr lang="en-US" dirty="0"/>
              <a:t>percent : A pipe keyword that is used with pipe operator and it converts number into percent. </a:t>
            </a:r>
          </a:p>
          <a:p>
            <a:pPr marL="857250" lvl="1" indent="-457200"/>
            <a:r>
              <a:rPr lang="en-US" dirty="0" err="1"/>
              <a:t>digitInfo</a:t>
            </a:r>
            <a:r>
              <a:rPr lang="en-US" dirty="0"/>
              <a:t>: It defines a percentage format. We have described the use of </a:t>
            </a:r>
            <a:r>
              <a:rPr lang="en-US" dirty="0" err="1"/>
              <a:t>digitInfo</a:t>
            </a:r>
            <a:r>
              <a:rPr lang="en-US" dirty="0"/>
              <a:t> in </a:t>
            </a:r>
            <a:r>
              <a:rPr lang="en-US" dirty="0" err="1"/>
              <a:t>DecimalPipe</a:t>
            </a:r>
            <a:r>
              <a:rPr lang="en-US" dirty="0"/>
              <a:t> section. It is used with following syntax. </a:t>
            </a:r>
          </a:p>
          <a:p>
            <a:pPr marL="857250" lvl="1" indent="-457200"/>
            <a:endParaRPr lang="en-US" dirty="0"/>
          </a:p>
          <a:p>
            <a:pPr marL="400050" lvl="1" indent="0">
              <a:buNone/>
            </a:pPr>
            <a:r>
              <a:rPr lang="en-US" b="1" dirty="0"/>
              <a:t>{</a:t>
            </a:r>
            <a:r>
              <a:rPr lang="en-US" b="1" dirty="0" err="1"/>
              <a:t>minIntegerDigits</a:t>
            </a:r>
            <a:r>
              <a:rPr lang="en-US" b="1" dirty="0"/>
              <a:t>}.{</a:t>
            </a:r>
            <a:r>
              <a:rPr lang="en-US" b="1" dirty="0" err="1"/>
              <a:t>minFractionDigits</a:t>
            </a:r>
            <a:r>
              <a:rPr lang="en-US" b="1" dirty="0"/>
              <a:t>}-{</a:t>
            </a:r>
            <a:r>
              <a:rPr lang="en-US" b="1" dirty="0" err="1"/>
              <a:t>maxFractionDigits</a:t>
            </a:r>
            <a:r>
              <a:rPr lang="en-US" b="1" dirty="0"/>
              <a:t>}</a:t>
            </a:r>
          </a:p>
        </p:txBody>
      </p:sp>
    </p:spTree>
    <p:extLst>
      <p:ext uri="{BB962C8B-B14F-4D97-AF65-F5344CB8AC3E}">
        <p14:creationId xmlns:p14="http://schemas.microsoft.com/office/powerpoint/2010/main" val="325350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Json</a:t>
            </a:r>
            <a:r>
              <a:rPr lang="en-US" dirty="0"/>
              <a:t> Pipe </a:t>
            </a:r>
          </a:p>
        </p:txBody>
      </p:sp>
      <p:sp>
        <p:nvSpPr>
          <p:cNvPr id="3" name="Content Placeholder 2"/>
          <p:cNvSpPr>
            <a:spLocks noGrp="1"/>
          </p:cNvSpPr>
          <p:nvPr>
            <p:ph idx="1"/>
          </p:nvPr>
        </p:nvSpPr>
        <p:spPr/>
        <p:txBody>
          <a:bodyPr>
            <a:normAutofit fontScale="77500" lnSpcReduction="20000"/>
          </a:bodyPr>
          <a:lstStyle/>
          <a:p>
            <a:r>
              <a:rPr lang="en-US" dirty="0"/>
              <a:t>Angular </a:t>
            </a:r>
            <a:r>
              <a:rPr lang="en-US" dirty="0" err="1"/>
              <a:t>JsonPipe</a:t>
            </a:r>
            <a:r>
              <a:rPr lang="en-US" dirty="0"/>
              <a:t> converts data into JSON string. It uses </a:t>
            </a:r>
            <a:r>
              <a:rPr lang="en-US" dirty="0" err="1"/>
              <a:t>json</a:t>
            </a:r>
            <a:r>
              <a:rPr lang="en-US" dirty="0"/>
              <a:t> keyword with pipe operator to convert any expression result into JSON string. In our example we will create object and array of objects and then we will display them into JSON string using </a:t>
            </a:r>
            <a:r>
              <a:rPr lang="en-US" dirty="0" err="1"/>
              <a:t>JsonPipe</a:t>
            </a:r>
            <a:r>
              <a:rPr lang="en-US" dirty="0"/>
              <a:t>. It is used as follows.</a:t>
            </a:r>
          </a:p>
          <a:p>
            <a:pPr marL="0" indent="0">
              <a:buNone/>
            </a:pPr>
            <a:endParaRPr lang="en-US" dirty="0"/>
          </a:p>
          <a:p>
            <a:r>
              <a:rPr lang="en-US" b="1" dirty="0"/>
              <a:t>&lt;pre&gt; {{person | </a:t>
            </a:r>
            <a:r>
              <a:rPr lang="en-US" b="1" dirty="0" err="1"/>
              <a:t>json</a:t>
            </a:r>
            <a:r>
              <a:rPr lang="en-US" b="1" dirty="0"/>
              <a:t>}} &lt;/pre&gt;</a:t>
            </a:r>
          </a:p>
          <a:p>
            <a:endParaRPr lang="en-US" dirty="0"/>
          </a:p>
          <a:p>
            <a:r>
              <a:rPr lang="en-US" dirty="0"/>
              <a:t>Where person is an object. </a:t>
            </a:r>
            <a:r>
              <a:rPr lang="en-US" dirty="0" err="1"/>
              <a:t>JsonPipe</a:t>
            </a:r>
            <a:r>
              <a:rPr lang="en-US" dirty="0"/>
              <a:t> is working as a function that is taking arguments of given expression and </a:t>
            </a:r>
            <a:r>
              <a:rPr lang="en-US" dirty="0" err="1"/>
              <a:t>json</a:t>
            </a:r>
            <a:r>
              <a:rPr lang="en-US" dirty="0"/>
              <a:t> keyword and returning JSON string. </a:t>
            </a:r>
            <a:r>
              <a:rPr lang="en-US" i="1" dirty="0"/>
              <a:t>&lt;pre&gt; tag helps to get JSON string as pretty print.</a:t>
            </a:r>
            <a:endParaRPr lang="en-US" dirty="0"/>
          </a:p>
        </p:txBody>
      </p:sp>
    </p:spTree>
    <p:extLst>
      <p:ext uri="{BB962C8B-B14F-4D97-AF65-F5344CB8AC3E}">
        <p14:creationId xmlns:p14="http://schemas.microsoft.com/office/powerpoint/2010/main" val="170147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SlicePipe</a:t>
            </a:r>
            <a:endParaRPr lang="en-US" dirty="0"/>
          </a:p>
        </p:txBody>
      </p:sp>
      <p:sp>
        <p:nvSpPr>
          <p:cNvPr id="3" name="Content Placeholder 2"/>
          <p:cNvSpPr>
            <a:spLocks noGrp="1"/>
          </p:cNvSpPr>
          <p:nvPr>
            <p:ph idx="1"/>
          </p:nvPr>
        </p:nvSpPr>
        <p:spPr/>
        <p:txBody>
          <a:bodyPr>
            <a:normAutofit/>
          </a:bodyPr>
          <a:lstStyle/>
          <a:p>
            <a:r>
              <a:rPr lang="en-US" sz="2100" dirty="0" err="1"/>
              <a:t>SlicePipe</a:t>
            </a:r>
            <a:r>
              <a:rPr lang="en-US" sz="2100" dirty="0"/>
              <a:t> creates a new array or string from the given array or string respectively. Slice pipe uses slice keyword with pipe operator. Find the syntax.</a:t>
            </a:r>
          </a:p>
          <a:p>
            <a:r>
              <a:rPr lang="en-US" sz="2100" b="1" dirty="0" err="1"/>
              <a:t>array_or_string_expression</a:t>
            </a:r>
            <a:r>
              <a:rPr lang="en-US" sz="2100" b="1" dirty="0"/>
              <a:t> | </a:t>
            </a:r>
            <a:r>
              <a:rPr lang="en-US" sz="2100" b="1" dirty="0" err="1"/>
              <a:t>slice:start</a:t>
            </a:r>
            <a:r>
              <a:rPr lang="en-US" sz="2100" b="1" dirty="0"/>
              <a:t>[:end]</a:t>
            </a:r>
          </a:p>
          <a:p>
            <a:pPr marL="0" indent="0">
              <a:buNone/>
            </a:pPr>
            <a:r>
              <a:rPr lang="en-US" sz="2100" dirty="0" err="1"/>
              <a:t>SlicePipe</a:t>
            </a:r>
            <a:r>
              <a:rPr lang="en-US" sz="2100" dirty="0"/>
              <a:t> using String Expression</a:t>
            </a:r>
          </a:p>
          <a:p>
            <a:pPr lvl="1"/>
            <a:r>
              <a:rPr lang="en-US" sz="2100" dirty="0"/>
              <a:t>Suppose expression is a string as given below.</a:t>
            </a:r>
          </a:p>
          <a:p>
            <a:pPr lvl="1"/>
            <a:r>
              <a:rPr lang="en-US" sz="2100" dirty="0" err="1"/>
              <a:t>myStr</a:t>
            </a:r>
            <a:r>
              <a:rPr lang="en-US" sz="2100" dirty="0"/>
              <a:t> = "</a:t>
            </a:r>
            <a:r>
              <a:rPr lang="en-US" sz="2100" dirty="0" err="1"/>
              <a:t>abcdefghijk</a:t>
            </a:r>
            <a:r>
              <a:rPr lang="en-US" sz="2100" dirty="0"/>
              <a:t>";</a:t>
            </a:r>
            <a:br>
              <a:rPr lang="en-US" dirty="0"/>
            </a:br>
            <a:endParaRPr lang="en-US" dirty="0"/>
          </a:p>
          <a:p>
            <a:pPr lvl="1"/>
            <a:endParaRPr lang="en-US" dirty="0"/>
          </a:p>
        </p:txBody>
      </p:sp>
      <p:pic>
        <p:nvPicPr>
          <p:cNvPr id="8" name="Picture 7"/>
          <p:cNvPicPr>
            <a:picLocks noChangeAspect="1"/>
          </p:cNvPicPr>
          <p:nvPr/>
        </p:nvPicPr>
        <p:blipFill>
          <a:blip r:embed="rId2"/>
          <a:stretch>
            <a:fillRect/>
          </a:stretch>
        </p:blipFill>
        <p:spPr>
          <a:xfrm>
            <a:off x="1835696" y="4221088"/>
            <a:ext cx="5900474" cy="2087637"/>
          </a:xfrm>
          <a:prstGeom prst="rect">
            <a:avLst/>
          </a:prstGeom>
        </p:spPr>
      </p:pic>
    </p:spTree>
    <p:extLst>
      <p:ext uri="{BB962C8B-B14F-4D97-AF65-F5344CB8AC3E}">
        <p14:creationId xmlns:p14="http://schemas.microsoft.com/office/powerpoint/2010/main" val="34296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PIPE</a:t>
            </a:r>
          </a:p>
        </p:txBody>
      </p:sp>
      <p:sp>
        <p:nvSpPr>
          <p:cNvPr id="3" name="Content Placeholder 2"/>
          <p:cNvSpPr>
            <a:spLocks noGrp="1"/>
          </p:cNvSpPr>
          <p:nvPr>
            <p:ph idx="1"/>
          </p:nvPr>
        </p:nvSpPr>
        <p:spPr/>
        <p:txBody>
          <a:bodyPr>
            <a:normAutofit/>
          </a:bodyPr>
          <a:lstStyle/>
          <a:p>
            <a:r>
              <a:rPr lang="en-US" sz="2500" dirty="0"/>
              <a:t>We can write our own custom pipe and that will be used in the same way as angular built-in pipes. To create custom pipe, angular provides </a:t>
            </a:r>
            <a:r>
              <a:rPr lang="en-US" sz="2500" b="1" dirty="0"/>
              <a:t>Pipe and </a:t>
            </a:r>
            <a:r>
              <a:rPr lang="en-US" sz="2500" b="1" dirty="0" err="1"/>
              <a:t>PipeTransform</a:t>
            </a:r>
            <a:r>
              <a:rPr lang="en-US" sz="2500" dirty="0"/>
              <a:t> interfaces. Every pipe is decorated with </a:t>
            </a:r>
            <a:r>
              <a:rPr lang="en-US" sz="2500" b="1" dirty="0"/>
              <a:t>@Pipe </a:t>
            </a:r>
            <a:r>
              <a:rPr lang="en-US" sz="2500" dirty="0"/>
              <a:t>where we define the name of our custom pipe. Every pipe will implement </a:t>
            </a:r>
            <a:r>
              <a:rPr lang="en-US" sz="2500" b="1" dirty="0" err="1"/>
              <a:t>PipeTransform</a:t>
            </a:r>
            <a:r>
              <a:rPr lang="en-US" sz="2500" dirty="0"/>
              <a:t> interface.</a:t>
            </a:r>
          </a:p>
          <a:p>
            <a:r>
              <a:rPr lang="en-US" sz="2500" dirty="0"/>
              <a:t>This interface provides transform() method and we have to override it in our custom pipe class. transform() method will decide the input types, number of arguments and its types and output type of our custom pipe. We perform the following steps to create a custom pipe.</a:t>
            </a:r>
          </a:p>
        </p:txBody>
      </p:sp>
    </p:spTree>
    <p:extLst>
      <p:ext uri="{BB962C8B-B14F-4D97-AF65-F5344CB8AC3E}">
        <p14:creationId xmlns:p14="http://schemas.microsoft.com/office/powerpoint/2010/main" val="12100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88640"/>
            <a:ext cx="8291264" cy="5937523"/>
          </a:xfrm>
        </p:spPr>
        <p:txBody>
          <a:bodyPr>
            <a:normAutofit fontScale="70000" lnSpcReduction="20000"/>
          </a:bodyPr>
          <a:lstStyle/>
          <a:p>
            <a:r>
              <a:rPr lang="en-US" dirty="0"/>
              <a:t>Step 1: </a:t>
            </a:r>
            <a:r>
              <a:rPr lang="en-US" i="1" dirty="0" err="1"/>
              <a:t>ng</a:t>
            </a:r>
            <a:r>
              <a:rPr lang="en-US" i="1" dirty="0"/>
              <a:t> g p pipe-name(</a:t>
            </a:r>
            <a:r>
              <a:rPr lang="en-US" i="1" dirty="0" err="1"/>
              <a:t>ng</a:t>
            </a:r>
            <a:r>
              <a:rPr lang="en-US" i="1" dirty="0"/>
              <a:t> g p </a:t>
            </a:r>
            <a:r>
              <a:rPr lang="en-US" i="1" dirty="0" err="1"/>
              <a:t>reversechar</a:t>
            </a:r>
            <a:r>
              <a:rPr lang="en-US" dirty="0"/>
              <a:t>)</a:t>
            </a:r>
          </a:p>
          <a:p>
            <a:r>
              <a:rPr lang="en-US" dirty="0"/>
              <a:t>Step 2: Decorate the class using @Pipe. </a:t>
            </a:r>
          </a:p>
          <a:p>
            <a:r>
              <a:rPr lang="en-US" dirty="0"/>
              <a:t>Step 3: Implement </a:t>
            </a:r>
            <a:r>
              <a:rPr lang="en-US" dirty="0" err="1"/>
              <a:t>PipeTransform</a:t>
            </a:r>
            <a:r>
              <a:rPr lang="en-US" dirty="0"/>
              <a:t> interface. </a:t>
            </a:r>
          </a:p>
          <a:p>
            <a:r>
              <a:rPr lang="en-US" dirty="0"/>
              <a:t>Step 4: Override transform() method.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Step 5: Configure the class in application module with @</a:t>
            </a:r>
            <a:r>
              <a:rPr lang="en-US" dirty="0" err="1"/>
              <a:t>NgModule</a:t>
            </a:r>
            <a:r>
              <a:rPr lang="en-US" dirty="0"/>
              <a:t>. </a:t>
            </a:r>
          </a:p>
          <a:p>
            <a:r>
              <a:rPr lang="en-US" dirty="0"/>
              <a:t>Step 6: Ready to use our custom pipe anywhere in application.</a:t>
            </a:r>
          </a:p>
        </p:txBody>
      </p:sp>
      <p:sp>
        <p:nvSpPr>
          <p:cNvPr id="5" name="TextBox 4"/>
          <p:cNvSpPr txBox="1"/>
          <p:nvPr/>
        </p:nvSpPr>
        <p:spPr>
          <a:xfrm>
            <a:off x="1763688" y="1484784"/>
            <a:ext cx="6120680" cy="369331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800100" lvl="2" indent="0">
              <a:buNone/>
            </a:pPr>
            <a:r>
              <a:rPr lang="en-US" dirty="0"/>
              <a:t>import { Pipe, </a:t>
            </a:r>
            <a:r>
              <a:rPr lang="en-US" dirty="0" err="1"/>
              <a:t>PipeTransform</a:t>
            </a:r>
            <a:r>
              <a:rPr lang="en-US" dirty="0"/>
              <a:t> } from '@angular/core';</a:t>
            </a:r>
          </a:p>
          <a:p>
            <a:pPr marL="800100" lvl="2" indent="0">
              <a:buNone/>
            </a:pPr>
            <a:endParaRPr lang="en-US" dirty="0"/>
          </a:p>
          <a:p>
            <a:pPr marL="800100" lvl="2" indent="0">
              <a:buNone/>
            </a:pPr>
            <a:r>
              <a:rPr lang="en-US" dirty="0"/>
              <a:t>@Pipe({name: '</a:t>
            </a:r>
            <a:r>
              <a:rPr lang="en-US" dirty="0" err="1"/>
              <a:t>reverseChar</a:t>
            </a:r>
            <a:r>
              <a:rPr lang="en-US" dirty="0"/>
              <a:t>'})</a:t>
            </a:r>
          </a:p>
          <a:p>
            <a:pPr marL="800100" lvl="2" indent="0">
              <a:buNone/>
            </a:pPr>
            <a:r>
              <a:rPr lang="en-US" dirty="0"/>
              <a:t>export class </a:t>
            </a:r>
            <a:r>
              <a:rPr lang="en-US" dirty="0" err="1"/>
              <a:t>ReversecharPipe</a:t>
            </a:r>
            <a:r>
              <a:rPr lang="en-US" dirty="0"/>
              <a:t> implements </a:t>
            </a:r>
            <a:r>
              <a:rPr lang="en-US" b="1" dirty="0" err="1"/>
              <a:t>PipeTransform</a:t>
            </a:r>
            <a:r>
              <a:rPr lang="en-US" dirty="0"/>
              <a:t> {</a:t>
            </a:r>
          </a:p>
          <a:p>
            <a:pPr marL="800100" lvl="2" indent="0">
              <a:buNone/>
            </a:pPr>
            <a:r>
              <a:rPr lang="en-US" dirty="0"/>
              <a:t> </a:t>
            </a:r>
            <a:r>
              <a:rPr lang="en-US" b="1" dirty="0"/>
              <a:t> transform(value</a:t>
            </a:r>
            <a:r>
              <a:rPr lang="en-US" dirty="0"/>
              <a:t>: string): string {</a:t>
            </a:r>
          </a:p>
          <a:p>
            <a:pPr marL="800100" lvl="2" indent="0">
              <a:buNone/>
            </a:pPr>
            <a:r>
              <a:rPr lang="en-US" dirty="0"/>
              <a:t>    let </a:t>
            </a:r>
            <a:r>
              <a:rPr lang="en-US" dirty="0" err="1"/>
              <a:t>newString</a:t>
            </a:r>
            <a:r>
              <a:rPr lang="en-US" dirty="0"/>
              <a:t>: string = "";</a:t>
            </a:r>
          </a:p>
          <a:p>
            <a:pPr marL="800100" lvl="2" indent="0">
              <a:buNone/>
            </a:pPr>
            <a:r>
              <a:rPr lang="en-US" dirty="0"/>
              <a:t>    for (</a:t>
            </a:r>
            <a:r>
              <a:rPr lang="en-US" dirty="0" err="1"/>
              <a:t>var</a:t>
            </a:r>
            <a:r>
              <a:rPr lang="en-US" dirty="0"/>
              <a:t> </a:t>
            </a:r>
            <a:r>
              <a:rPr lang="en-US" dirty="0" err="1"/>
              <a:t>i</a:t>
            </a:r>
            <a:r>
              <a:rPr lang="en-US" dirty="0"/>
              <a:t> = </a:t>
            </a:r>
            <a:r>
              <a:rPr lang="en-US" dirty="0" err="1"/>
              <a:t>value.length</a:t>
            </a:r>
            <a:r>
              <a:rPr lang="en-US" dirty="0"/>
              <a:t> - 1; </a:t>
            </a:r>
            <a:r>
              <a:rPr lang="en-US" dirty="0" err="1"/>
              <a:t>i</a:t>
            </a:r>
            <a:r>
              <a:rPr lang="en-US" dirty="0"/>
              <a:t> &gt;= 0; </a:t>
            </a:r>
            <a:r>
              <a:rPr lang="en-US" dirty="0" err="1"/>
              <a:t>i</a:t>
            </a:r>
            <a:r>
              <a:rPr lang="en-US" dirty="0"/>
              <a:t>--) {</a:t>
            </a:r>
          </a:p>
          <a:p>
            <a:pPr marL="800100" lvl="2" indent="0">
              <a:buNone/>
            </a:pPr>
            <a:r>
              <a:rPr lang="en-US" dirty="0"/>
              <a:t>      </a:t>
            </a:r>
            <a:r>
              <a:rPr lang="en-US" dirty="0" err="1"/>
              <a:t>newString</a:t>
            </a:r>
            <a:r>
              <a:rPr lang="en-US" dirty="0"/>
              <a:t> += </a:t>
            </a:r>
            <a:r>
              <a:rPr lang="en-US" dirty="0" err="1"/>
              <a:t>value.charAt</a:t>
            </a:r>
            <a:r>
              <a:rPr lang="en-US" dirty="0"/>
              <a:t>(</a:t>
            </a:r>
            <a:r>
              <a:rPr lang="en-US" dirty="0" err="1"/>
              <a:t>i</a:t>
            </a:r>
            <a:r>
              <a:rPr lang="en-US" dirty="0"/>
              <a:t>);</a:t>
            </a:r>
          </a:p>
          <a:p>
            <a:pPr marL="800100" lvl="2" indent="0">
              <a:buNone/>
            </a:pPr>
            <a:r>
              <a:rPr lang="en-US" dirty="0"/>
              <a:t>    }</a:t>
            </a:r>
          </a:p>
          <a:p>
            <a:pPr marL="800100" lvl="2" indent="0">
              <a:buNone/>
            </a:pPr>
            <a:r>
              <a:rPr lang="en-US" dirty="0"/>
              <a:t>    return </a:t>
            </a:r>
            <a:r>
              <a:rPr lang="en-US" dirty="0" err="1"/>
              <a:t>newString</a:t>
            </a:r>
            <a:r>
              <a:rPr lang="en-US" dirty="0"/>
              <a:t>;</a:t>
            </a:r>
          </a:p>
          <a:p>
            <a:pPr marL="800100" lvl="2" indent="0">
              <a:buNone/>
            </a:pPr>
            <a:r>
              <a:rPr lang="en-US" dirty="0"/>
              <a:t>  }</a:t>
            </a:r>
          </a:p>
          <a:p>
            <a:pPr marL="800100" lvl="2" indent="0">
              <a:buNone/>
            </a:pPr>
            <a:r>
              <a:rPr lang="en-US" dirty="0"/>
              <a:t>}</a:t>
            </a:r>
          </a:p>
        </p:txBody>
      </p:sp>
    </p:spTree>
    <p:extLst>
      <p:ext uri="{BB962C8B-B14F-4D97-AF65-F5344CB8AC3E}">
        <p14:creationId xmlns:p14="http://schemas.microsoft.com/office/powerpoint/2010/main" val="2062776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Simple search using pipe in Angular</a:t>
            </a:r>
            <a:endParaRPr lang="en-US" dirty="0"/>
          </a:p>
        </p:txBody>
      </p:sp>
      <p:sp>
        <p:nvSpPr>
          <p:cNvPr id="3" name="Content Placeholder 2"/>
          <p:cNvSpPr>
            <a:spLocks noGrp="1"/>
          </p:cNvSpPr>
          <p:nvPr>
            <p:ph idx="1"/>
          </p:nvPr>
        </p:nvSpPr>
        <p:spPr>
          <a:xfrm>
            <a:off x="457200" y="1268760"/>
            <a:ext cx="8229600" cy="4525963"/>
          </a:xfrm>
        </p:spPr>
        <p:txBody>
          <a:bodyPr>
            <a:normAutofit/>
          </a:bodyPr>
          <a:lstStyle/>
          <a:p>
            <a:r>
              <a:rPr lang="en-US" sz="2800" dirty="0"/>
              <a:t>Now create a pipe and name as </a:t>
            </a:r>
            <a:r>
              <a:rPr lang="en-US" sz="2800" dirty="0" err="1"/>
              <a:t>FilterPipe</a:t>
            </a:r>
            <a:r>
              <a:rPr lang="en-US" sz="2800" dirty="0"/>
              <a:t>. Check below code for pipe. </a:t>
            </a:r>
            <a:r>
              <a:rPr lang="en-US" sz="2800" i="1" dirty="0" err="1"/>
              <a:t>ng</a:t>
            </a:r>
            <a:r>
              <a:rPr lang="en-US" sz="2800" i="1" dirty="0"/>
              <a:t> g p Filter</a:t>
            </a:r>
            <a:endParaRPr lang="en-US" sz="2800" dirty="0"/>
          </a:p>
        </p:txBody>
      </p:sp>
      <p:sp>
        <p:nvSpPr>
          <p:cNvPr id="4" name="TextBox 3"/>
          <p:cNvSpPr txBox="1"/>
          <p:nvPr/>
        </p:nvSpPr>
        <p:spPr>
          <a:xfrm>
            <a:off x="1979712" y="2204865"/>
            <a:ext cx="5328592" cy="452431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import { Pipe, </a:t>
            </a:r>
            <a:r>
              <a:rPr lang="en-US" dirty="0" err="1"/>
              <a:t>PipeTransform</a:t>
            </a:r>
            <a:r>
              <a:rPr lang="en-US" dirty="0"/>
              <a:t> } from '@angular/core';</a:t>
            </a:r>
          </a:p>
          <a:p>
            <a:endParaRPr lang="en-US" dirty="0"/>
          </a:p>
          <a:p>
            <a:r>
              <a:rPr lang="en-US" dirty="0"/>
              <a:t>@Pipe({</a:t>
            </a:r>
          </a:p>
          <a:p>
            <a:r>
              <a:rPr lang="en-US" dirty="0"/>
              <a:t>    name: '</a:t>
            </a:r>
            <a:r>
              <a:rPr lang="en-US" dirty="0" err="1"/>
              <a:t>FilterPipe</a:t>
            </a:r>
            <a:r>
              <a:rPr lang="en-US" dirty="0"/>
              <a:t>',</a:t>
            </a:r>
          </a:p>
          <a:p>
            <a:r>
              <a:rPr lang="en-US" dirty="0"/>
              <a:t>})</a:t>
            </a:r>
          </a:p>
          <a:p>
            <a:r>
              <a:rPr lang="en-US" dirty="0"/>
              <a:t>export class </a:t>
            </a:r>
            <a:r>
              <a:rPr lang="en-US" dirty="0" err="1"/>
              <a:t>FilterPipe</a:t>
            </a:r>
            <a:r>
              <a:rPr lang="en-US" dirty="0"/>
              <a:t> implements </a:t>
            </a:r>
            <a:r>
              <a:rPr lang="en-US" dirty="0" err="1"/>
              <a:t>PipeTransform</a:t>
            </a:r>
            <a:r>
              <a:rPr lang="en-US" dirty="0"/>
              <a:t> {</a:t>
            </a:r>
          </a:p>
          <a:p>
            <a:r>
              <a:rPr lang="en-US" dirty="0"/>
              <a:t>    transform(value: any, input: string) {</a:t>
            </a:r>
          </a:p>
          <a:p>
            <a:r>
              <a:rPr lang="en-US" dirty="0"/>
              <a:t>        if (input) {</a:t>
            </a:r>
          </a:p>
          <a:p>
            <a:r>
              <a:rPr lang="en-US" dirty="0"/>
              <a:t>            input = </a:t>
            </a:r>
            <a:r>
              <a:rPr lang="en-US" dirty="0" err="1"/>
              <a:t>input.toLowerCase</a:t>
            </a:r>
            <a:r>
              <a:rPr lang="en-US" dirty="0"/>
              <a:t>();</a:t>
            </a:r>
          </a:p>
          <a:p>
            <a:r>
              <a:rPr lang="en-US" dirty="0"/>
              <a:t>            return </a:t>
            </a:r>
            <a:r>
              <a:rPr lang="en-US" dirty="0" err="1"/>
              <a:t>value.filter</a:t>
            </a:r>
            <a:r>
              <a:rPr lang="en-US" dirty="0"/>
              <a:t>(function (el: any) {</a:t>
            </a:r>
          </a:p>
          <a:p>
            <a:r>
              <a:rPr lang="en-US" dirty="0"/>
              <a:t>                return </a:t>
            </a:r>
            <a:r>
              <a:rPr lang="en-US" dirty="0" err="1"/>
              <a:t>el.toLowerCase</a:t>
            </a:r>
            <a:r>
              <a:rPr lang="en-US" dirty="0"/>
              <a:t>().</a:t>
            </a:r>
            <a:r>
              <a:rPr lang="en-US" dirty="0" err="1"/>
              <a:t>indexOf</a:t>
            </a:r>
            <a:r>
              <a:rPr lang="en-US" dirty="0"/>
              <a:t>(input) &gt; -1;</a:t>
            </a:r>
          </a:p>
          <a:p>
            <a:r>
              <a:rPr lang="en-US" dirty="0"/>
              <a:t>            })</a:t>
            </a:r>
          </a:p>
          <a:p>
            <a:r>
              <a:rPr lang="en-US" dirty="0"/>
              <a:t>        }</a:t>
            </a:r>
          </a:p>
          <a:p>
            <a:r>
              <a:rPr lang="en-US" dirty="0"/>
              <a:t>        return value;</a:t>
            </a:r>
          </a:p>
          <a:p>
            <a:r>
              <a:rPr lang="en-US" dirty="0"/>
              <a:t>    }</a:t>
            </a:r>
          </a:p>
          <a:p>
            <a:r>
              <a:rPr lang="en-US" dirty="0"/>
              <a:t>}</a:t>
            </a:r>
          </a:p>
        </p:txBody>
      </p:sp>
    </p:spTree>
    <p:extLst>
      <p:ext uri="{BB962C8B-B14F-4D97-AF65-F5344CB8AC3E}">
        <p14:creationId xmlns:p14="http://schemas.microsoft.com/office/powerpoint/2010/main" val="33840852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88640"/>
            <a:ext cx="8291264" cy="5937523"/>
          </a:xfrm>
        </p:spPr>
        <p:txBody>
          <a:bodyPr/>
          <a:lstStyle/>
          <a:p>
            <a:r>
              <a:rPr lang="en-US" dirty="0"/>
              <a:t>Add and import in component</a:t>
            </a:r>
          </a:p>
        </p:txBody>
      </p:sp>
      <p:sp>
        <p:nvSpPr>
          <p:cNvPr id="6" name="TextBox 5"/>
          <p:cNvSpPr txBox="1"/>
          <p:nvPr/>
        </p:nvSpPr>
        <p:spPr>
          <a:xfrm>
            <a:off x="395536" y="980729"/>
            <a:ext cx="7776864" cy="569386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br>
              <a:rPr lang="en-US" sz="1400" dirty="0"/>
            </a:br>
            <a:r>
              <a:rPr lang="en-US" sz="1400" dirty="0"/>
              <a:t>import { Component } from '@angular/core';</a:t>
            </a:r>
          </a:p>
          <a:p>
            <a:r>
              <a:rPr lang="en-US" sz="1400" dirty="0"/>
              <a:t>@Component({</a:t>
            </a:r>
          </a:p>
          <a:p>
            <a:r>
              <a:rPr lang="en-US" sz="1400" dirty="0"/>
              <a:t>	selector: 'app-my-component',</a:t>
            </a:r>
          </a:p>
          <a:p>
            <a:r>
              <a:rPr lang="en-US" sz="1400" dirty="0"/>
              <a:t>template: `</a:t>
            </a:r>
          </a:p>
          <a:p>
            <a:pPr lvl="1"/>
            <a:r>
              <a:rPr lang="en-US" sz="1400" dirty="0"/>
              <a:t>&lt;div&gt;</a:t>
            </a:r>
          </a:p>
          <a:p>
            <a:pPr lvl="1"/>
            <a:r>
              <a:rPr lang="en-US" sz="1400" dirty="0"/>
              <a:t>&lt;h3&gt; {{title}}&lt;/h3&gt;</a:t>
            </a:r>
          </a:p>
          <a:p>
            <a:pPr lvl="1"/>
            <a:r>
              <a:rPr lang="en-US" sz="1400" dirty="0"/>
              <a:t>	&lt;input type="text" [(</a:t>
            </a:r>
            <a:r>
              <a:rPr lang="en-US" sz="1400" dirty="0" err="1"/>
              <a:t>ngModel</a:t>
            </a:r>
            <a:r>
              <a:rPr lang="en-US" sz="1400" dirty="0"/>
              <a:t>)]="</a:t>
            </a:r>
            <a:r>
              <a:rPr lang="en-US" sz="1400" dirty="0" err="1"/>
              <a:t>queryString</a:t>
            </a:r>
            <a:r>
              <a:rPr lang="en-US" sz="1400" dirty="0"/>
              <a:t>" id="search" placeholder="Search to type"&gt;</a:t>
            </a:r>
          </a:p>
          <a:p>
            <a:pPr lvl="1"/>
            <a:r>
              <a:rPr lang="en-US" sz="1400" dirty="0"/>
              <a:t>	&lt;</a:t>
            </a:r>
            <a:r>
              <a:rPr lang="en-US" sz="1400" dirty="0" err="1"/>
              <a:t>ul</a:t>
            </a:r>
            <a:r>
              <a:rPr lang="en-US" sz="1400" dirty="0"/>
              <a:t>&gt;</a:t>
            </a:r>
          </a:p>
          <a:p>
            <a:pPr lvl="2"/>
            <a:r>
              <a:rPr lang="en-US" sz="1400" dirty="0"/>
              <a:t>	&lt;li *</a:t>
            </a:r>
            <a:r>
              <a:rPr lang="en-US" sz="1400" dirty="0" err="1"/>
              <a:t>ngFor</a:t>
            </a:r>
            <a:r>
              <a:rPr lang="en-US" sz="1400" dirty="0"/>
              <a:t>="let n of names | </a:t>
            </a:r>
            <a:r>
              <a:rPr lang="en-US" sz="1400" dirty="0" err="1"/>
              <a:t>FilterPipe</a:t>
            </a:r>
            <a:r>
              <a:rPr lang="en-US" sz="1400" dirty="0"/>
              <a:t>: </a:t>
            </a:r>
            <a:r>
              <a:rPr lang="en-US" sz="1400" dirty="0" err="1"/>
              <a:t>queryString</a:t>
            </a:r>
            <a:r>
              <a:rPr lang="en-US" sz="1400" dirty="0"/>
              <a:t>"&gt;</a:t>
            </a:r>
          </a:p>
          <a:p>
            <a:pPr lvl="2"/>
            <a:r>
              <a:rPr lang="en-US" sz="1400" dirty="0"/>
              <a:t>		{{n}}</a:t>
            </a:r>
          </a:p>
          <a:p>
            <a:pPr lvl="2"/>
            <a:r>
              <a:rPr lang="en-US" sz="1400" dirty="0"/>
              <a:t>	&lt;/li&gt;</a:t>
            </a:r>
          </a:p>
          <a:p>
            <a:pPr lvl="1"/>
            <a:r>
              <a:rPr lang="en-US" sz="1400" dirty="0"/>
              <a:t>	&lt;/</a:t>
            </a:r>
            <a:r>
              <a:rPr lang="en-US" sz="1400" dirty="0" err="1"/>
              <a:t>ul</a:t>
            </a:r>
            <a:r>
              <a:rPr lang="en-US" sz="1400" dirty="0"/>
              <a:t>&gt;</a:t>
            </a:r>
          </a:p>
          <a:p>
            <a:pPr lvl="1"/>
            <a:r>
              <a:rPr lang="en-US" sz="1400" dirty="0"/>
              <a:t>&lt;/div&gt;`,</a:t>
            </a:r>
          </a:p>
          <a:p>
            <a:r>
              <a:rPr lang="en-US" sz="1400" dirty="0"/>
              <a:t>	styles: ['.selected {color: </a:t>
            </a:r>
            <a:r>
              <a:rPr lang="en-US" sz="1400" dirty="0" err="1"/>
              <a:t>OrangeRed</a:t>
            </a:r>
            <a:r>
              <a:rPr lang="en-US" sz="1400" dirty="0"/>
              <a:t>;}']</a:t>
            </a:r>
          </a:p>
          <a:p>
            <a:r>
              <a:rPr lang="en-US" sz="1400" dirty="0"/>
              <a:t>})</a:t>
            </a:r>
          </a:p>
          <a:p>
            <a:r>
              <a:rPr lang="en-US" sz="1400" dirty="0"/>
              <a:t>export class </a:t>
            </a:r>
            <a:r>
              <a:rPr lang="en-US" sz="1400" dirty="0" err="1"/>
              <a:t>MyComponentComponent</a:t>
            </a:r>
            <a:r>
              <a:rPr lang="en-US" sz="1400" dirty="0"/>
              <a:t> {</a:t>
            </a:r>
          </a:p>
          <a:p>
            <a:r>
              <a:rPr lang="en-US" sz="1400" dirty="0"/>
              <a:t>	</a:t>
            </a:r>
            <a:r>
              <a:rPr lang="en-US" sz="1400" dirty="0" err="1"/>
              <a:t>title:String</a:t>
            </a:r>
            <a:r>
              <a:rPr lang="en-US" sz="1400" dirty="0"/>
              <a:t>;</a:t>
            </a:r>
          </a:p>
          <a:p>
            <a:r>
              <a:rPr lang="en-US" sz="1400" dirty="0"/>
              <a:t>	</a:t>
            </a:r>
            <a:r>
              <a:rPr lang="en-US" sz="1400" dirty="0" err="1"/>
              <a:t>names:any</a:t>
            </a:r>
            <a:r>
              <a:rPr lang="en-US" sz="1400" dirty="0"/>
              <a:t>;</a:t>
            </a:r>
          </a:p>
          <a:p>
            <a:r>
              <a:rPr lang="en-US" sz="1400" dirty="0"/>
              <a:t>constructor(){</a:t>
            </a:r>
          </a:p>
          <a:p>
            <a:r>
              <a:rPr lang="en-US" sz="1400" dirty="0"/>
              <a:t>	</a:t>
            </a:r>
            <a:r>
              <a:rPr lang="en-US" sz="1400" dirty="0" err="1"/>
              <a:t>this.title</a:t>
            </a:r>
            <a:r>
              <a:rPr lang="en-US" sz="1400" dirty="0"/>
              <a:t> = "Angular 4 simple search";</a:t>
            </a:r>
          </a:p>
          <a:p>
            <a:r>
              <a:rPr lang="en-US" sz="1400" dirty="0"/>
              <a:t>	</a:t>
            </a:r>
            <a:r>
              <a:rPr lang="en-US" sz="1400" dirty="0" err="1"/>
              <a:t>this.names</a:t>
            </a:r>
            <a:r>
              <a:rPr lang="en-US" sz="1400" dirty="0"/>
              <a:t> = 	['America','India','Pakistan','Australia','England','zimbawbae','Srilanka','South	Africa']</a:t>
            </a:r>
          </a:p>
          <a:p>
            <a:r>
              <a:rPr lang="en-US" sz="1400" dirty="0"/>
              <a:t>}</a:t>
            </a:r>
          </a:p>
          <a:p>
            <a:r>
              <a:rPr lang="en-US" sz="1400" dirty="0"/>
              <a:t>}</a:t>
            </a:r>
          </a:p>
        </p:txBody>
      </p:sp>
    </p:spTree>
    <p:extLst>
      <p:ext uri="{BB962C8B-B14F-4D97-AF65-F5344CB8AC3E}">
        <p14:creationId xmlns:p14="http://schemas.microsoft.com/office/powerpoint/2010/main" val="38640548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8182-0032-4C88-B412-DEC62B3111AE}"/>
              </a:ext>
            </a:extLst>
          </p:cNvPr>
          <p:cNvSpPr>
            <a:spLocks noGrp="1"/>
          </p:cNvSpPr>
          <p:nvPr>
            <p:ph type="title"/>
          </p:nvPr>
        </p:nvSpPr>
        <p:spPr>
          <a:xfrm>
            <a:off x="457200" y="274638"/>
            <a:ext cx="8229600" cy="562074"/>
          </a:xfrm>
        </p:spPr>
        <p:txBody>
          <a:bodyPr>
            <a:normAutofit fontScale="90000"/>
          </a:bodyPr>
          <a:lstStyle/>
          <a:p>
            <a:r>
              <a:rPr lang="en-IN" dirty="0"/>
              <a:t>Pure and </a:t>
            </a:r>
            <a:r>
              <a:rPr lang="en-IN" i="1" dirty="0"/>
              <a:t>I</a:t>
            </a:r>
            <a:r>
              <a:rPr lang="en-IN" dirty="0"/>
              <a:t>mpure Pipes</a:t>
            </a:r>
          </a:p>
        </p:txBody>
      </p:sp>
      <p:sp>
        <p:nvSpPr>
          <p:cNvPr id="3" name="Content Placeholder 2">
            <a:extLst>
              <a:ext uri="{FF2B5EF4-FFF2-40B4-BE49-F238E27FC236}">
                <a16:creationId xmlns:a16="http://schemas.microsoft.com/office/drawing/2014/main" id="{E542A88F-9141-4307-9642-4E1F47A20F22}"/>
              </a:ext>
            </a:extLst>
          </p:cNvPr>
          <p:cNvSpPr>
            <a:spLocks noGrp="1"/>
          </p:cNvSpPr>
          <p:nvPr>
            <p:ph idx="1"/>
          </p:nvPr>
        </p:nvSpPr>
        <p:spPr>
          <a:xfrm>
            <a:off x="457200" y="980728"/>
            <a:ext cx="8435280" cy="5544616"/>
          </a:xfrm>
        </p:spPr>
        <p:txBody>
          <a:bodyPr>
            <a:normAutofit fontScale="85000" lnSpcReduction="20000"/>
          </a:bodyPr>
          <a:lstStyle/>
          <a:p>
            <a:r>
              <a:rPr lang="en-IN" dirty="0"/>
              <a:t>The pure pipe is by default. Every pipe has been pure by default. If you want to make a pipe impure that time you will allow the setting pure flag to false.</a:t>
            </a:r>
          </a:p>
          <a:p>
            <a:r>
              <a:rPr lang="en-IN" b="1" dirty="0"/>
              <a:t>Pure Pipes</a:t>
            </a:r>
            <a:r>
              <a:rPr lang="en-IN" dirty="0"/>
              <a:t>:-</a:t>
            </a:r>
          </a:p>
          <a:p>
            <a:pPr lvl="1"/>
            <a:r>
              <a:rPr lang="en-IN" dirty="0"/>
              <a:t>Angular executes a pure pipe only when it detects a pure change to the input value. A pure change can be primitive or non-primitive.</a:t>
            </a:r>
          </a:p>
          <a:p>
            <a:pPr lvl="1"/>
            <a:r>
              <a:rPr lang="en-IN" dirty="0"/>
              <a:t>A pure pipe is only called when Angular detects a change in the value or the parameters passed to a pipe.</a:t>
            </a:r>
          </a:p>
          <a:p>
            <a:pPr lvl="1"/>
            <a:r>
              <a:rPr lang="en-IN" dirty="0"/>
              <a:t>A pure change is either a change to a primitive input value (String, Number, Boolean, Symbol) or a changed object reference (Date, Array, Function, Object).</a:t>
            </a:r>
          </a:p>
          <a:p>
            <a:pPr marL="857250" lvl="2" indent="0">
              <a:buNone/>
            </a:pPr>
            <a:r>
              <a:rPr lang="it-IT" dirty="0"/>
              <a:t>@Pipe({</a:t>
            </a:r>
          </a:p>
          <a:p>
            <a:pPr marL="857250" lvl="2" indent="0">
              <a:buNone/>
            </a:pPr>
            <a:r>
              <a:rPr lang="it-IT" dirty="0"/>
              <a:t>    name: myPipe',</a:t>
            </a:r>
          </a:p>
          <a:p>
            <a:pPr marL="857250" lvl="2" indent="0">
              <a:buNone/>
            </a:pPr>
            <a:r>
              <a:rPr lang="it-IT" dirty="0"/>
              <a:t>    pure: true // or no needed to decalrae </a:t>
            </a:r>
          </a:p>
          <a:p>
            <a:pPr marL="857250" lvl="2" indent="0">
              <a:buNone/>
            </a:pPr>
            <a:r>
              <a:rPr lang="it-IT" dirty="0"/>
              <a:t>})</a:t>
            </a:r>
            <a:endParaRPr lang="en-IN" dirty="0"/>
          </a:p>
          <a:p>
            <a:pPr lvl="1"/>
            <a:endParaRPr lang="en-IN" dirty="0"/>
          </a:p>
        </p:txBody>
      </p:sp>
    </p:spTree>
    <p:extLst>
      <p:ext uri="{BB962C8B-B14F-4D97-AF65-F5344CB8AC3E}">
        <p14:creationId xmlns:p14="http://schemas.microsoft.com/office/powerpoint/2010/main" val="3913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EDF2C-FFCF-4B18-9EFA-8F6683B46547}"/>
              </a:ext>
            </a:extLst>
          </p:cNvPr>
          <p:cNvSpPr>
            <a:spLocks noGrp="1"/>
          </p:cNvSpPr>
          <p:nvPr>
            <p:ph idx="1"/>
          </p:nvPr>
        </p:nvSpPr>
        <p:spPr>
          <a:xfrm>
            <a:off x="251520" y="404664"/>
            <a:ext cx="8424936" cy="6120680"/>
          </a:xfrm>
        </p:spPr>
        <p:txBody>
          <a:bodyPr>
            <a:normAutofit/>
          </a:bodyPr>
          <a:lstStyle/>
          <a:p>
            <a:r>
              <a:rPr lang="en-IN" b="1" dirty="0"/>
              <a:t>Impure Pipes:-</a:t>
            </a:r>
          </a:p>
          <a:p>
            <a:pPr lvl="1"/>
            <a:r>
              <a:rPr lang="en-IN" dirty="0"/>
              <a:t>Angular executes an impure pipe during every component change detection cycle. An impure pipe is called often, as often as every keystroke or mouse-move. </a:t>
            </a:r>
          </a:p>
          <a:p>
            <a:pPr lvl="1"/>
            <a:r>
              <a:rPr lang="en-IN" dirty="0"/>
              <a:t>If you want to make a pipe impure that time you will allow the setting pure flag to false</a:t>
            </a:r>
          </a:p>
          <a:p>
            <a:pPr marL="457200" lvl="1" indent="0">
              <a:buNone/>
            </a:pPr>
            <a:r>
              <a:rPr lang="it-IT" dirty="0"/>
              <a:t>@Pipe({</a:t>
            </a:r>
          </a:p>
          <a:p>
            <a:pPr marL="457200" lvl="1" indent="0">
              <a:buNone/>
            </a:pPr>
            <a:r>
              <a:rPr lang="it-IT" dirty="0"/>
              <a:t>    name: myPipe',</a:t>
            </a:r>
          </a:p>
          <a:p>
            <a:pPr marL="457200" lvl="1" indent="0">
              <a:buNone/>
            </a:pPr>
            <a:r>
              <a:rPr lang="it-IT" dirty="0"/>
              <a:t>    pure: false</a:t>
            </a:r>
          </a:p>
          <a:p>
            <a:pPr marL="457200" lvl="1" indent="0">
              <a:buNone/>
            </a:pPr>
            <a:r>
              <a:rPr lang="it-IT" dirty="0"/>
              <a:t>})</a:t>
            </a:r>
            <a:endParaRPr lang="en-IN" dirty="0"/>
          </a:p>
          <a:p>
            <a:pPr lvl="1"/>
            <a:endParaRPr lang="en-IN" dirty="0"/>
          </a:p>
        </p:txBody>
      </p:sp>
    </p:spTree>
    <p:extLst>
      <p:ext uri="{BB962C8B-B14F-4D97-AF65-F5344CB8AC3E}">
        <p14:creationId xmlns:p14="http://schemas.microsoft.com/office/powerpoint/2010/main" val="275361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endParaRPr lang="en-US" sz="8000" dirty="0">
              <a:effectLst>
                <a:outerShdw blurRad="38100" dist="38100" dir="2700000" algn="tl">
                  <a:srgbClr val="000000">
                    <a:alpha val="43137"/>
                  </a:srgbClr>
                </a:outerShdw>
              </a:effectLst>
            </a:endParaRPr>
          </a:p>
          <a:p>
            <a:pPr algn="ctr">
              <a:buNone/>
            </a:pPr>
            <a:r>
              <a:rPr lang="en-US" sz="8000" dirty="0">
                <a:effectLst>
                  <a:outerShdw blurRad="38100" dist="38100" dir="2700000" algn="tl">
                    <a:srgbClr val="000000">
                      <a:alpha val="43137"/>
                    </a:srgbClr>
                  </a:outerShdw>
                </a:effectLst>
              </a:rPr>
              <a:t>	</a:t>
            </a:r>
            <a:r>
              <a:rPr lang="en-US" sz="8000" b="1" dirty="0">
                <a:solidFill>
                  <a:schemeClr val="accent6"/>
                </a:solidFill>
                <a:effectLst>
                  <a:outerShdw blurRad="38100" dist="38100" dir="2700000" algn="tl">
                    <a:srgbClr val="000000">
                      <a:alpha val="43137"/>
                    </a:srgbClr>
                  </a:outerShdw>
                </a:effectLst>
              </a:rPr>
              <a:t>INTRODUCTION</a:t>
            </a:r>
            <a:endParaRPr lang="en-IN" sz="80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2602" y="3361790"/>
            <a:ext cx="5517586" cy="3451586"/>
          </a:xfrm>
          <a:prstGeom prst="rect">
            <a:avLst/>
          </a:prstGeom>
        </p:spPr>
        <p:txBody>
          <a:bodyPr vert="horz" wrap="square" lIns="0" tIns="9525" rIns="0" bIns="0" rtlCol="0">
            <a:spAutoFit/>
          </a:bodyPr>
          <a:lstStyle/>
          <a:p>
            <a:pPr marL="9525" defTabSz="685800">
              <a:spcBef>
                <a:spcPts val="75"/>
              </a:spcBef>
            </a:pPr>
            <a:r>
              <a:rPr sz="1500" dirty="0">
                <a:solidFill>
                  <a:srgbClr val="0000FF"/>
                </a:solidFill>
                <a:latin typeface="Consolas"/>
                <a:cs typeface="Consolas"/>
              </a:rPr>
              <a:t>class </a:t>
            </a:r>
            <a:r>
              <a:rPr sz="1500" spc="-4" dirty="0">
                <a:solidFill>
                  <a:prstClr val="black"/>
                </a:solidFill>
                <a:latin typeface="Consolas"/>
                <a:cs typeface="Consolas"/>
              </a:rPr>
              <a:t>MyContainer&lt;T&gt;</a:t>
            </a:r>
            <a:r>
              <a:rPr sz="1500" spc="-26" dirty="0">
                <a:solidFill>
                  <a:prstClr val="black"/>
                </a:solidFill>
                <a:latin typeface="Consolas"/>
                <a:cs typeface="Consolas"/>
              </a:rPr>
              <a:t> </a:t>
            </a:r>
            <a:endParaRPr lang="en-IN" sz="1500" spc="-26" dirty="0">
              <a:solidFill>
                <a:prstClr val="black"/>
              </a:solidFill>
              <a:latin typeface="Consolas"/>
              <a:cs typeface="Consolas"/>
            </a:endParaRPr>
          </a:p>
          <a:p>
            <a:pPr marL="9525" defTabSz="685800">
              <a:spcBef>
                <a:spcPts val="75"/>
              </a:spcBef>
            </a:pPr>
            <a:r>
              <a:rPr sz="1500" dirty="0">
                <a:solidFill>
                  <a:prstClr val="black"/>
                </a:solidFill>
                <a:latin typeface="Consolas"/>
                <a:cs typeface="Consolas"/>
              </a:rPr>
              <a:t>{</a:t>
            </a:r>
            <a:endParaRPr lang="en-IN" sz="1500" dirty="0">
              <a:solidFill>
                <a:prstClr val="black"/>
              </a:solidFill>
              <a:latin typeface="Consolas"/>
              <a:cs typeface="Consolas"/>
            </a:endParaRPr>
          </a:p>
          <a:p>
            <a:pPr marL="9525" defTabSz="685800">
              <a:spcBef>
                <a:spcPts val="75"/>
              </a:spcBef>
            </a:pPr>
            <a:endParaRPr lang="en-IN" sz="1500" dirty="0">
              <a:solidFill>
                <a:prstClr val="black"/>
              </a:solidFill>
              <a:latin typeface="Consolas"/>
              <a:cs typeface="Consolas"/>
            </a:endParaRPr>
          </a:p>
          <a:p>
            <a:pPr marL="466725" lvl="1" defTabSz="685800">
              <a:spcBef>
                <a:spcPts val="75"/>
              </a:spcBef>
            </a:pPr>
            <a:r>
              <a:rPr lang="en-IN" sz="1500" spc="-4" dirty="0">
                <a:solidFill>
                  <a:srgbClr val="0000FF"/>
                </a:solidFill>
                <a:latin typeface="Consolas"/>
                <a:cs typeface="Consolas"/>
              </a:rPr>
              <a:t>private </a:t>
            </a:r>
            <a:r>
              <a:rPr lang="en-IN" sz="1500" dirty="0">
                <a:solidFill>
                  <a:prstClr val="black"/>
                </a:solidFill>
                <a:latin typeface="Consolas"/>
                <a:cs typeface="Consolas"/>
              </a:rPr>
              <a:t>array:</a:t>
            </a:r>
            <a:r>
              <a:rPr lang="en-IN" sz="1500" spc="-45" dirty="0">
                <a:solidFill>
                  <a:prstClr val="black"/>
                </a:solidFill>
                <a:latin typeface="Consolas"/>
                <a:cs typeface="Consolas"/>
              </a:rPr>
              <a:t> </a:t>
            </a:r>
            <a:r>
              <a:rPr lang="en-IN" sz="1500" spc="-4" dirty="0">
                <a:solidFill>
                  <a:prstClr val="black"/>
                </a:solidFill>
                <a:latin typeface="Consolas"/>
                <a:cs typeface="Consolas"/>
              </a:rPr>
              <a:t>T[];</a:t>
            </a:r>
            <a:endParaRPr lang="en-IN" sz="1500" dirty="0">
              <a:solidFill>
                <a:prstClr val="black"/>
              </a:solidFill>
              <a:latin typeface="Consolas"/>
              <a:cs typeface="Consolas"/>
            </a:endParaRPr>
          </a:p>
          <a:p>
            <a:pPr marL="466725" lvl="1" defTabSz="685800">
              <a:spcBef>
                <a:spcPts val="75"/>
              </a:spcBef>
            </a:pPr>
            <a:endParaRPr lang="en-IN" sz="1500" dirty="0">
              <a:solidFill>
                <a:prstClr val="black"/>
              </a:solidFill>
              <a:latin typeface="Consolas"/>
              <a:cs typeface="Consolas"/>
            </a:endParaRPr>
          </a:p>
          <a:p>
            <a:pPr marL="780574" marR="3810" lvl="1" indent="-314325" defTabSz="685800">
              <a:lnSpc>
                <a:spcPct val="120100"/>
              </a:lnSpc>
              <a:spcBef>
                <a:spcPts val="75"/>
              </a:spcBef>
            </a:pPr>
            <a:r>
              <a:rPr lang="en-IN" sz="1500" spc="-4" dirty="0">
                <a:solidFill>
                  <a:srgbClr val="0000FF"/>
                </a:solidFill>
                <a:latin typeface="Consolas"/>
                <a:cs typeface="Consolas"/>
              </a:rPr>
              <a:t>constructor</a:t>
            </a:r>
            <a:r>
              <a:rPr lang="en-IN" sz="1500" spc="-4" dirty="0">
                <a:solidFill>
                  <a:prstClr val="black"/>
                </a:solidFill>
                <a:latin typeface="Consolas"/>
                <a:cs typeface="Consolas"/>
              </a:rPr>
              <a:t>(array: </a:t>
            </a:r>
            <a:r>
              <a:rPr lang="en-IN" sz="1500" dirty="0">
                <a:solidFill>
                  <a:prstClr val="black"/>
                </a:solidFill>
                <a:latin typeface="Consolas"/>
                <a:cs typeface="Consolas"/>
              </a:rPr>
              <a:t>T[]) </a:t>
            </a:r>
          </a:p>
          <a:p>
            <a:pPr marL="780574" marR="3810" lvl="1" indent="-314325" defTabSz="685800">
              <a:lnSpc>
                <a:spcPct val="120100"/>
              </a:lnSpc>
              <a:spcBef>
                <a:spcPts val="75"/>
              </a:spcBef>
            </a:pPr>
            <a:r>
              <a:rPr lang="en-IN" sz="1500" dirty="0">
                <a:solidFill>
                  <a:prstClr val="black"/>
                </a:solidFill>
                <a:latin typeface="Consolas"/>
                <a:cs typeface="Consolas"/>
              </a:rPr>
              <a:t>{ </a:t>
            </a:r>
          </a:p>
          <a:p>
            <a:pPr marL="780574" marR="3810" lvl="1" indent="-314325" defTabSz="685800">
              <a:lnSpc>
                <a:spcPct val="120100"/>
              </a:lnSpc>
              <a:spcBef>
                <a:spcPts val="75"/>
              </a:spcBef>
            </a:pPr>
            <a:r>
              <a:rPr lang="en-IN" sz="1500" dirty="0">
                <a:solidFill>
                  <a:prstClr val="black"/>
                </a:solidFill>
                <a:latin typeface="Consolas"/>
                <a:cs typeface="Consolas"/>
              </a:rPr>
              <a:t> </a:t>
            </a:r>
            <a:r>
              <a:rPr lang="en-IN" sz="1500" spc="-4" dirty="0" err="1">
                <a:solidFill>
                  <a:srgbClr val="0000FF"/>
                </a:solidFill>
                <a:latin typeface="Consolas"/>
                <a:cs typeface="Consolas"/>
              </a:rPr>
              <a:t>this</a:t>
            </a:r>
            <a:r>
              <a:rPr lang="en-IN" sz="1500" spc="-4" dirty="0" err="1">
                <a:solidFill>
                  <a:prstClr val="black"/>
                </a:solidFill>
                <a:latin typeface="Consolas"/>
                <a:cs typeface="Consolas"/>
              </a:rPr>
              <a:t>.array</a:t>
            </a:r>
            <a:r>
              <a:rPr lang="en-IN" sz="1500" spc="-4" dirty="0">
                <a:solidFill>
                  <a:prstClr val="black"/>
                </a:solidFill>
                <a:latin typeface="Consolas"/>
                <a:cs typeface="Consolas"/>
              </a:rPr>
              <a:t> </a:t>
            </a:r>
            <a:r>
              <a:rPr lang="en-IN" sz="1500" dirty="0">
                <a:solidFill>
                  <a:prstClr val="black"/>
                </a:solidFill>
                <a:latin typeface="Consolas"/>
                <a:cs typeface="Consolas"/>
              </a:rPr>
              <a:t>=</a:t>
            </a:r>
            <a:r>
              <a:rPr lang="en-IN" sz="1500" spc="-15" dirty="0">
                <a:solidFill>
                  <a:prstClr val="black"/>
                </a:solidFill>
                <a:latin typeface="Consolas"/>
                <a:cs typeface="Consolas"/>
              </a:rPr>
              <a:t> </a:t>
            </a:r>
            <a:r>
              <a:rPr lang="en-IN" sz="1500" spc="-4" dirty="0">
                <a:solidFill>
                  <a:prstClr val="black"/>
                </a:solidFill>
                <a:latin typeface="Consolas"/>
                <a:cs typeface="Consolas"/>
              </a:rPr>
              <a:t>array;</a:t>
            </a:r>
            <a:endParaRPr lang="en-IN" sz="1500" dirty="0">
              <a:solidFill>
                <a:prstClr val="black"/>
              </a:solidFill>
              <a:latin typeface="Consolas"/>
              <a:cs typeface="Consolas"/>
            </a:endParaRPr>
          </a:p>
          <a:p>
            <a:pPr marL="466725" lvl="1" defTabSz="685800">
              <a:spcBef>
                <a:spcPts val="360"/>
              </a:spcBef>
            </a:pPr>
            <a:r>
              <a:rPr lang="en-IN" sz="1500" dirty="0">
                <a:solidFill>
                  <a:prstClr val="black"/>
                </a:solidFill>
                <a:latin typeface="Consolas"/>
                <a:cs typeface="Consolas"/>
              </a:rPr>
              <a:t>}</a:t>
            </a:r>
          </a:p>
          <a:p>
            <a:pPr marL="780574" marR="3810" lvl="1" indent="-314325" defTabSz="685800">
              <a:lnSpc>
                <a:spcPct val="120100"/>
              </a:lnSpc>
              <a:spcBef>
                <a:spcPts val="71"/>
              </a:spcBef>
            </a:pPr>
            <a:r>
              <a:rPr lang="en-IN" sz="1500" spc="-4" dirty="0">
                <a:solidFill>
                  <a:prstClr val="black"/>
                </a:solidFill>
                <a:latin typeface="Consolas"/>
                <a:cs typeface="Consolas"/>
              </a:rPr>
              <a:t>add(item: </a:t>
            </a:r>
            <a:r>
              <a:rPr lang="en-IN" sz="1500" dirty="0">
                <a:solidFill>
                  <a:prstClr val="black"/>
                </a:solidFill>
                <a:latin typeface="Consolas"/>
                <a:cs typeface="Consolas"/>
              </a:rPr>
              <a:t>T) {  </a:t>
            </a:r>
            <a:r>
              <a:rPr lang="en-IN" sz="1500" spc="-4" dirty="0" err="1">
                <a:solidFill>
                  <a:srgbClr val="0000FF"/>
                </a:solidFill>
                <a:latin typeface="Consolas"/>
                <a:cs typeface="Consolas"/>
              </a:rPr>
              <a:t>this</a:t>
            </a:r>
            <a:r>
              <a:rPr lang="en-IN" sz="1500" spc="-4" dirty="0" err="1">
                <a:solidFill>
                  <a:prstClr val="black"/>
                </a:solidFill>
                <a:latin typeface="Consolas"/>
                <a:cs typeface="Consolas"/>
              </a:rPr>
              <a:t>.array.push</a:t>
            </a:r>
            <a:r>
              <a:rPr lang="en-IN" sz="1500" spc="-4" dirty="0">
                <a:solidFill>
                  <a:prstClr val="black"/>
                </a:solidFill>
                <a:latin typeface="Consolas"/>
                <a:cs typeface="Consolas"/>
              </a:rPr>
              <a:t>(item);</a:t>
            </a:r>
            <a:endParaRPr lang="en-IN" sz="1500" dirty="0">
              <a:solidFill>
                <a:prstClr val="black"/>
              </a:solidFill>
              <a:latin typeface="Consolas"/>
              <a:cs typeface="Consolas"/>
            </a:endParaRPr>
          </a:p>
          <a:p>
            <a:pPr marL="9525" defTabSz="685800">
              <a:spcBef>
                <a:spcPts val="356"/>
              </a:spcBef>
            </a:pPr>
            <a:r>
              <a:rPr lang="en-IN" sz="1500" dirty="0">
                <a:solidFill>
                  <a:prstClr val="black"/>
                </a:solidFill>
                <a:latin typeface="Consolas"/>
                <a:cs typeface="Consolas"/>
              </a:rPr>
              <a:t>}</a:t>
            </a:r>
          </a:p>
          <a:p>
            <a:pPr marL="9525" defTabSz="685800">
              <a:spcBef>
                <a:spcPts val="356"/>
              </a:spcBef>
            </a:pPr>
            <a:r>
              <a:rPr lang="en-IN" sz="1500" dirty="0" err="1">
                <a:solidFill>
                  <a:srgbClr val="0000FF"/>
                </a:solidFill>
                <a:latin typeface="Consolas"/>
                <a:cs typeface="Consolas"/>
              </a:rPr>
              <a:t>var</a:t>
            </a:r>
            <a:r>
              <a:rPr lang="en-IN" sz="1500" dirty="0">
                <a:solidFill>
                  <a:srgbClr val="0000FF"/>
                </a:solidFill>
                <a:latin typeface="Consolas"/>
                <a:cs typeface="Consolas"/>
              </a:rPr>
              <a:t> </a:t>
            </a:r>
            <a:r>
              <a:rPr lang="en-IN" sz="1500" spc="-4" dirty="0" err="1">
                <a:solidFill>
                  <a:prstClr val="black"/>
                </a:solidFill>
                <a:latin typeface="Consolas"/>
                <a:cs typeface="Consolas"/>
              </a:rPr>
              <a:t>strContainer</a:t>
            </a:r>
            <a:r>
              <a:rPr lang="en-IN" sz="1500" spc="-4" dirty="0">
                <a:solidFill>
                  <a:prstClr val="black"/>
                </a:solidFill>
                <a:latin typeface="Consolas"/>
                <a:cs typeface="Consolas"/>
              </a:rPr>
              <a:t> </a:t>
            </a:r>
            <a:r>
              <a:rPr lang="en-IN" sz="1500" dirty="0">
                <a:solidFill>
                  <a:prstClr val="black"/>
                </a:solidFill>
                <a:latin typeface="Consolas"/>
                <a:cs typeface="Consolas"/>
              </a:rPr>
              <a:t>= </a:t>
            </a:r>
            <a:r>
              <a:rPr lang="en-IN" sz="1500" spc="-4" dirty="0">
                <a:solidFill>
                  <a:srgbClr val="0000FF"/>
                </a:solidFill>
                <a:latin typeface="Consolas"/>
                <a:cs typeface="Consolas"/>
              </a:rPr>
              <a:t>new </a:t>
            </a:r>
            <a:r>
              <a:rPr lang="en-IN" sz="1500" spc="-4" dirty="0" err="1">
                <a:solidFill>
                  <a:prstClr val="black"/>
                </a:solidFill>
                <a:latin typeface="Consolas"/>
                <a:cs typeface="Consolas"/>
              </a:rPr>
              <a:t>MyContainer</a:t>
            </a:r>
            <a:r>
              <a:rPr lang="en-IN" sz="1500" spc="-4" dirty="0">
                <a:solidFill>
                  <a:prstClr val="black"/>
                </a:solidFill>
                <a:latin typeface="Consolas"/>
                <a:cs typeface="Consolas"/>
              </a:rPr>
              <a:t>&lt;</a:t>
            </a:r>
            <a:r>
              <a:rPr lang="en-IN" sz="1500" spc="-4" dirty="0">
                <a:solidFill>
                  <a:srgbClr val="0000FF"/>
                </a:solidFill>
                <a:latin typeface="Consolas"/>
                <a:cs typeface="Consolas"/>
              </a:rPr>
              <a:t>number</a:t>
            </a:r>
            <a:r>
              <a:rPr lang="en-IN" sz="1500" spc="-4" dirty="0">
                <a:solidFill>
                  <a:prstClr val="black"/>
                </a:solidFill>
                <a:latin typeface="Consolas"/>
                <a:cs typeface="Consolas"/>
              </a:rPr>
              <a:t>&gt;([1]);  </a:t>
            </a:r>
            <a:r>
              <a:rPr lang="en-IN" sz="1500" spc="-4" dirty="0" err="1">
                <a:solidFill>
                  <a:prstClr val="black"/>
                </a:solidFill>
                <a:latin typeface="Consolas"/>
                <a:cs typeface="Consolas"/>
              </a:rPr>
              <a:t>strContainer.add</a:t>
            </a:r>
            <a:r>
              <a:rPr lang="en-IN" sz="1500" spc="-4" dirty="0">
                <a:solidFill>
                  <a:prstClr val="black"/>
                </a:solidFill>
                <a:latin typeface="Consolas"/>
                <a:cs typeface="Consolas"/>
              </a:rPr>
              <a:t>(2);</a:t>
            </a:r>
            <a:endParaRPr lang="en-IN" sz="1500" dirty="0">
              <a:solidFill>
                <a:prstClr val="black"/>
              </a:solidFill>
              <a:latin typeface="Consolas"/>
              <a:cs typeface="Consolas"/>
            </a:endParaRPr>
          </a:p>
        </p:txBody>
      </p:sp>
      <p:sp>
        <p:nvSpPr>
          <p:cNvPr id="4" name="object 4"/>
          <p:cNvSpPr txBox="1"/>
          <p:nvPr/>
        </p:nvSpPr>
        <p:spPr>
          <a:xfrm>
            <a:off x="628972" y="1138289"/>
            <a:ext cx="2638425" cy="266868"/>
          </a:xfrm>
          <a:prstGeom prst="rect">
            <a:avLst/>
          </a:prstGeom>
        </p:spPr>
        <p:txBody>
          <a:bodyPr vert="horz" wrap="square" lIns="0" tIns="9525" rIns="0" bIns="0" rtlCol="0">
            <a:spAutoFit/>
          </a:bodyPr>
          <a:lstStyle/>
          <a:p>
            <a:pPr marL="323374" marR="3810" indent="-314325" defTabSz="685800">
              <a:lnSpc>
                <a:spcPct val="120100"/>
              </a:lnSpc>
              <a:spcBef>
                <a:spcPts val="75"/>
              </a:spcBef>
            </a:pPr>
            <a:endParaRPr sz="1500" dirty="0">
              <a:solidFill>
                <a:prstClr val="black"/>
              </a:solidFill>
              <a:latin typeface="Consolas"/>
              <a:cs typeface="Consolas"/>
            </a:endParaRPr>
          </a:p>
        </p:txBody>
      </p:sp>
      <p:sp>
        <p:nvSpPr>
          <p:cNvPr id="5" name="object 5"/>
          <p:cNvSpPr txBox="1"/>
          <p:nvPr/>
        </p:nvSpPr>
        <p:spPr>
          <a:xfrm>
            <a:off x="628972" y="2235975"/>
            <a:ext cx="2638425" cy="266387"/>
          </a:xfrm>
          <a:prstGeom prst="rect">
            <a:avLst/>
          </a:prstGeom>
        </p:spPr>
        <p:txBody>
          <a:bodyPr vert="horz" wrap="square" lIns="0" tIns="9049" rIns="0" bIns="0" rtlCol="0">
            <a:spAutoFit/>
          </a:bodyPr>
          <a:lstStyle/>
          <a:p>
            <a:pPr marL="323374" marR="3810" indent="-314325" defTabSz="685800">
              <a:lnSpc>
                <a:spcPct val="120100"/>
              </a:lnSpc>
              <a:spcBef>
                <a:spcPts val="71"/>
              </a:spcBef>
            </a:pPr>
            <a:endParaRPr sz="1500" dirty="0">
              <a:solidFill>
                <a:prstClr val="black"/>
              </a:solidFill>
              <a:latin typeface="Consolas"/>
              <a:cs typeface="Consolas"/>
            </a:endParaRPr>
          </a:p>
        </p:txBody>
      </p:sp>
      <p:sp>
        <p:nvSpPr>
          <p:cNvPr id="6" name="object 6"/>
          <p:cNvSpPr txBox="1"/>
          <p:nvPr/>
        </p:nvSpPr>
        <p:spPr>
          <a:xfrm>
            <a:off x="313504" y="3134820"/>
            <a:ext cx="124301" cy="240450"/>
          </a:xfrm>
          <a:prstGeom prst="rect">
            <a:avLst/>
          </a:prstGeom>
        </p:spPr>
        <p:txBody>
          <a:bodyPr vert="horz" wrap="square" lIns="0" tIns="9525" rIns="0" bIns="0" rtlCol="0">
            <a:spAutoFit/>
          </a:bodyPr>
          <a:lstStyle/>
          <a:p>
            <a:pPr marL="9525" defTabSz="685800">
              <a:spcBef>
                <a:spcPts val="75"/>
              </a:spcBef>
            </a:pPr>
            <a:endParaRPr sz="1500" dirty="0">
              <a:solidFill>
                <a:prstClr val="black"/>
              </a:solidFill>
              <a:latin typeface="Consolas"/>
              <a:cs typeface="Consolas"/>
            </a:endParaRPr>
          </a:p>
        </p:txBody>
      </p:sp>
      <p:sp>
        <p:nvSpPr>
          <p:cNvPr id="9" name="object 9"/>
          <p:cNvSpPr txBox="1">
            <a:spLocks noGrp="1"/>
          </p:cNvSpPr>
          <p:nvPr>
            <p:ph type="ctrTitle"/>
          </p:nvPr>
        </p:nvSpPr>
        <p:spPr>
          <a:xfrm>
            <a:off x="624911" y="53154"/>
            <a:ext cx="7518571" cy="687207"/>
          </a:xfrm>
          <a:prstGeom prst="rect">
            <a:avLst/>
          </a:prstGeom>
        </p:spPr>
        <p:txBody>
          <a:bodyPr vert="horz" wrap="square" lIns="0" tIns="10001" rIns="0" bIns="0" rtlCol="0">
            <a:spAutoFit/>
          </a:bodyPr>
          <a:lstStyle/>
          <a:p>
            <a:pPr marL="9525">
              <a:spcBef>
                <a:spcPts val="79"/>
              </a:spcBef>
            </a:pPr>
            <a:r>
              <a:rPr lang="en-IN" spc="-26" dirty="0"/>
              <a:t>Generics</a:t>
            </a:r>
            <a:endParaRPr spc="-4" dirty="0"/>
          </a:p>
        </p:txBody>
      </p:sp>
      <p:sp>
        <p:nvSpPr>
          <p:cNvPr id="10" name="object 10"/>
          <p:cNvSpPr txBox="1"/>
          <p:nvPr/>
        </p:nvSpPr>
        <p:spPr>
          <a:xfrm>
            <a:off x="262602" y="692697"/>
            <a:ext cx="8132909" cy="2756909"/>
          </a:xfrm>
          <a:prstGeom prst="rect">
            <a:avLst/>
          </a:prstGeom>
        </p:spPr>
        <p:txBody>
          <a:bodyPr vert="horz" wrap="square" lIns="0" tIns="9525" rIns="0" bIns="0" rtlCol="0">
            <a:spAutoFit/>
          </a:bodyPr>
          <a:lstStyle/>
          <a:p>
            <a:pPr defTabSz="685800">
              <a:spcBef>
                <a:spcPts val="4"/>
              </a:spcBef>
            </a:pPr>
            <a:endParaRPr sz="1838" dirty="0">
              <a:latin typeface="Times New Roman"/>
              <a:cs typeface="Times New Roman"/>
            </a:endParaRPr>
          </a:p>
          <a:p>
            <a:pPr marL="295275" marR="3810" indent="-285750" defTabSz="685800">
              <a:lnSpc>
                <a:spcPct val="100099"/>
              </a:lnSpc>
              <a:spcBef>
                <a:spcPts val="4"/>
              </a:spcBef>
              <a:buFont typeface="Arial" panose="020B0604020202020204" pitchFamily="34" charset="0"/>
              <a:buChar char="•"/>
            </a:pPr>
            <a:r>
              <a:rPr sz="1763" spc="-8" dirty="0">
                <a:latin typeface="Segoe UI"/>
                <a:cs typeface="Segoe UI"/>
              </a:rPr>
              <a:t>Gives </a:t>
            </a:r>
            <a:r>
              <a:rPr sz="1763" spc="-4" dirty="0">
                <a:latin typeface="Segoe UI"/>
                <a:cs typeface="Segoe UI"/>
              </a:rPr>
              <a:t>you </a:t>
            </a:r>
            <a:r>
              <a:rPr sz="1763" dirty="0">
                <a:latin typeface="Segoe UI"/>
                <a:cs typeface="Segoe UI"/>
              </a:rPr>
              <a:t>the </a:t>
            </a:r>
            <a:r>
              <a:rPr sz="1763" spc="-4" dirty="0">
                <a:latin typeface="Segoe UI"/>
                <a:cs typeface="Segoe UI"/>
              </a:rPr>
              <a:t>ablility </a:t>
            </a:r>
            <a:r>
              <a:rPr sz="1763" spc="-15" dirty="0">
                <a:latin typeface="Segoe UI"/>
                <a:cs typeface="Segoe UI"/>
              </a:rPr>
              <a:t>to  </a:t>
            </a:r>
            <a:r>
              <a:rPr sz="1763" spc="-11" dirty="0">
                <a:latin typeface="Segoe UI"/>
                <a:cs typeface="Segoe UI"/>
              </a:rPr>
              <a:t>create </a:t>
            </a:r>
            <a:r>
              <a:rPr sz="1763" dirty="0">
                <a:latin typeface="Segoe UI"/>
                <a:cs typeface="Segoe UI"/>
              </a:rPr>
              <a:t>a component</a:t>
            </a:r>
            <a:r>
              <a:rPr sz="1763" spc="-23" dirty="0">
                <a:latin typeface="Segoe UI"/>
                <a:cs typeface="Segoe UI"/>
              </a:rPr>
              <a:t> </a:t>
            </a:r>
            <a:r>
              <a:rPr sz="1763" dirty="0">
                <a:latin typeface="Segoe UI"/>
                <a:cs typeface="Segoe UI"/>
              </a:rPr>
              <a:t>that  can work </a:t>
            </a:r>
            <a:r>
              <a:rPr sz="1763" spc="-4" dirty="0">
                <a:latin typeface="Segoe UI"/>
                <a:cs typeface="Segoe UI"/>
              </a:rPr>
              <a:t>over </a:t>
            </a:r>
            <a:r>
              <a:rPr sz="1763" dirty="0">
                <a:latin typeface="Segoe UI"/>
                <a:cs typeface="Segoe UI"/>
              </a:rPr>
              <a:t>a </a:t>
            </a:r>
            <a:r>
              <a:rPr sz="1763" spc="-8" dirty="0">
                <a:latin typeface="Segoe UI"/>
                <a:cs typeface="Segoe UI"/>
              </a:rPr>
              <a:t>variety  </a:t>
            </a:r>
            <a:r>
              <a:rPr sz="1763" spc="-19" dirty="0">
                <a:latin typeface="Segoe UI"/>
                <a:cs typeface="Segoe UI"/>
              </a:rPr>
              <a:t>of </a:t>
            </a:r>
            <a:r>
              <a:rPr sz="1763" spc="-4" dirty="0">
                <a:latin typeface="Segoe UI"/>
                <a:cs typeface="Segoe UI"/>
              </a:rPr>
              <a:t>types rather </a:t>
            </a:r>
            <a:r>
              <a:rPr sz="1763" dirty="0">
                <a:latin typeface="Segoe UI"/>
                <a:cs typeface="Segoe UI"/>
              </a:rPr>
              <a:t>than a </a:t>
            </a:r>
            <a:r>
              <a:rPr sz="1763" spc="-4" dirty="0">
                <a:latin typeface="Segoe UI"/>
                <a:cs typeface="Segoe UI"/>
              </a:rPr>
              <a:t>single</a:t>
            </a:r>
            <a:r>
              <a:rPr sz="1763" spc="11" dirty="0">
                <a:latin typeface="Segoe UI"/>
                <a:cs typeface="Segoe UI"/>
              </a:rPr>
              <a:t> </a:t>
            </a:r>
            <a:r>
              <a:rPr sz="1763" dirty="0">
                <a:latin typeface="Segoe UI"/>
                <a:cs typeface="Segoe UI"/>
              </a:rPr>
              <a:t>one.</a:t>
            </a:r>
            <a:endParaRPr lang="en-IN" sz="1763" dirty="0">
              <a:latin typeface="Segoe UI"/>
              <a:cs typeface="Segoe UI"/>
            </a:endParaRPr>
          </a:p>
          <a:p>
            <a:pPr marL="9525" marR="3810" defTabSz="685800">
              <a:lnSpc>
                <a:spcPct val="100099"/>
              </a:lnSpc>
              <a:spcBef>
                <a:spcPts val="4"/>
              </a:spcBef>
            </a:pPr>
            <a:endParaRPr lang="en-IN" sz="1763" dirty="0">
              <a:latin typeface="Segoe UI"/>
              <a:cs typeface="Segoe UI"/>
            </a:endParaRPr>
          </a:p>
          <a:p>
            <a:pPr marL="295275" marR="3810" indent="-285750" defTabSz="685800">
              <a:lnSpc>
                <a:spcPct val="100099"/>
              </a:lnSpc>
              <a:spcBef>
                <a:spcPts val="4"/>
              </a:spcBef>
              <a:buFont typeface="Arial" panose="020B0604020202020204" pitchFamily="34" charset="0"/>
              <a:buChar char="•"/>
            </a:pPr>
            <a:r>
              <a:rPr lang="en-IN" dirty="0"/>
              <a:t>Generics is concept used in different programming languages. Generic are used for defining reusable elements such as classes, methods and interfaces.</a:t>
            </a:r>
            <a:endParaRPr lang="en-IN" sz="1763" dirty="0">
              <a:latin typeface="Segoe UI"/>
              <a:cs typeface="Segoe UI"/>
            </a:endParaRPr>
          </a:p>
          <a:p>
            <a:pPr marL="295275" marR="3810" indent="-285750" defTabSz="685800">
              <a:lnSpc>
                <a:spcPct val="100099"/>
              </a:lnSpc>
              <a:spcBef>
                <a:spcPts val="4"/>
              </a:spcBef>
              <a:buFont typeface="Arial" panose="020B0604020202020204" pitchFamily="34" charset="0"/>
              <a:buChar char="•"/>
            </a:pPr>
            <a:endParaRPr lang="en-IN" sz="1763" dirty="0">
              <a:latin typeface="Segoe UI"/>
              <a:cs typeface="Segoe UI"/>
            </a:endParaRPr>
          </a:p>
          <a:p>
            <a:pPr marL="742950" lvl="1" indent="-285750">
              <a:buFont typeface="Arial" panose="020B0604020202020204" pitchFamily="34" charset="0"/>
              <a:buChar char="•"/>
            </a:pPr>
            <a:r>
              <a:rPr lang="en-IN" dirty="0"/>
              <a:t>It's a function or class that will work with a variety of data types</a:t>
            </a:r>
          </a:p>
          <a:p>
            <a:pPr marL="742950" lvl="1" indent="-285750">
              <a:buFont typeface="Arial" panose="020B0604020202020204" pitchFamily="34" charset="0"/>
              <a:buChar char="•"/>
            </a:pPr>
            <a:r>
              <a:rPr lang="en-IN" dirty="0"/>
              <a:t>The function or class uses that data type in several places</a:t>
            </a:r>
          </a:p>
          <a:p>
            <a:pPr marL="9525" marR="3810" defTabSz="685800">
              <a:lnSpc>
                <a:spcPct val="100099"/>
              </a:lnSpc>
              <a:spcBef>
                <a:spcPts val="4"/>
              </a:spcBef>
            </a:pPr>
            <a:endParaRPr sz="1763" dirty="0">
              <a:solidFill>
                <a:prstClr val="black"/>
              </a:solidFill>
              <a:latin typeface="Segoe UI"/>
              <a:cs typeface="Segoe UI"/>
            </a:endParaRPr>
          </a:p>
        </p:txBody>
      </p:sp>
      <p:pic>
        <p:nvPicPr>
          <p:cNvPr id="12" name="Picture 11">
            <a:extLst>
              <a:ext uri="{FF2B5EF4-FFF2-40B4-BE49-F238E27FC236}">
                <a16:creationId xmlns:a16="http://schemas.microsoft.com/office/drawing/2014/main" id="{072815FC-F09F-48E5-BE3D-399C47A97883}"/>
              </a:ext>
            </a:extLst>
          </p:cNvPr>
          <p:cNvPicPr>
            <a:picLocks noChangeAspect="1"/>
          </p:cNvPicPr>
          <p:nvPr/>
        </p:nvPicPr>
        <p:blipFill>
          <a:blip r:embed="rId2"/>
          <a:stretch>
            <a:fillRect/>
          </a:stretch>
        </p:blipFill>
        <p:spPr>
          <a:xfrm>
            <a:off x="4899487" y="3361790"/>
            <a:ext cx="4248472" cy="2562768"/>
          </a:xfrm>
          <a:prstGeom prst="rect">
            <a:avLst/>
          </a:prstGeom>
        </p:spPr>
      </p:pic>
    </p:spTree>
    <p:extLst>
      <p:ext uri="{BB962C8B-B14F-4D97-AF65-F5344CB8AC3E}">
        <p14:creationId xmlns:p14="http://schemas.microsoft.com/office/powerpoint/2010/main" val="138007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buNone/>
            </a:pPr>
            <a:endParaRPr lang="en-US" sz="9600" b="1" dirty="0">
              <a:solidFill>
                <a:schemeClr val="accent6"/>
              </a:solidFill>
              <a:effectLst>
                <a:outerShdw blurRad="38100" dist="38100" dir="2700000" algn="tl">
                  <a:srgbClr val="000000">
                    <a:alpha val="43137"/>
                  </a:srgbClr>
                </a:outerShdw>
              </a:effectLst>
            </a:endParaRPr>
          </a:p>
          <a:p>
            <a:pPr algn="ctr">
              <a:buNone/>
            </a:pPr>
            <a:r>
              <a:rPr lang="en-US" sz="9600" b="1" dirty="0">
                <a:solidFill>
                  <a:schemeClr val="accent6"/>
                </a:solidFill>
                <a:effectLst>
                  <a:outerShdw blurRad="38100" dist="38100" dir="2700000" algn="tl">
                    <a:srgbClr val="000000">
                      <a:alpha val="43137"/>
                    </a:srgbClr>
                  </a:outerShdw>
                </a:effectLst>
              </a:rPr>
              <a:t>Services</a:t>
            </a:r>
            <a:endParaRPr lang="en-IN" sz="96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What is a Service?</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r>
              <a:rPr lang="en-US" dirty="0"/>
              <a:t>“Used to encapsulate logic that can be used across multiple components”</a:t>
            </a:r>
          </a:p>
          <a:p>
            <a:r>
              <a:rPr lang="en-US" dirty="0"/>
              <a:t>Services are best used to create, read, update and delete data</a:t>
            </a:r>
            <a:endParaRPr lang="en-IN" dirty="0"/>
          </a:p>
          <a:p>
            <a:r>
              <a:rPr lang="en-IN" dirty="0"/>
              <a:t>Services are fundamental to any Angular application. Components are big consumers of services.</a:t>
            </a:r>
          </a:p>
          <a:p>
            <a:r>
              <a:rPr lang="en-US" dirty="0"/>
              <a:t>Benefits:</a:t>
            </a:r>
          </a:p>
          <a:p>
            <a:pPr lvl="1"/>
            <a:r>
              <a:rPr lang="en-US" dirty="0"/>
              <a:t>Elements decoupled.</a:t>
            </a:r>
          </a:p>
          <a:p>
            <a:pPr lvl="1"/>
            <a:r>
              <a:rPr lang="en-US" dirty="0"/>
              <a:t>Separated logic.</a:t>
            </a:r>
          </a:p>
          <a:p>
            <a:pPr lvl="1"/>
            <a:r>
              <a:rPr lang="en-US" dirty="0"/>
              <a:t>Reusable.</a:t>
            </a:r>
          </a:p>
          <a:p>
            <a:pPr lvl="1"/>
            <a:r>
              <a:rPr lang="en-US" dirty="0"/>
              <a:t>Testable.</a:t>
            </a:r>
            <a:endParaRPr lang="en-IN" dirty="0">
              <a:solidFill>
                <a:schemeClr val="accent6"/>
              </a:solidFill>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212" y="692696"/>
            <a:ext cx="9032793" cy="5184576"/>
          </a:xfrm>
          <a:prstGeom prst="rect">
            <a:avLst/>
          </a:prstGeom>
        </p:spPr>
      </p:pic>
    </p:spTree>
    <p:extLst>
      <p:ext uri="{BB962C8B-B14F-4D97-AF65-F5344CB8AC3E}">
        <p14:creationId xmlns:p14="http://schemas.microsoft.com/office/powerpoint/2010/main" val="52362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Service</a:t>
            </a:r>
          </a:p>
        </p:txBody>
      </p:sp>
      <p:sp>
        <p:nvSpPr>
          <p:cNvPr id="3" name="Content Placeholder 2"/>
          <p:cNvSpPr>
            <a:spLocks noGrp="1"/>
          </p:cNvSpPr>
          <p:nvPr>
            <p:ph idx="1"/>
          </p:nvPr>
        </p:nvSpPr>
        <p:spPr/>
        <p:txBody>
          <a:bodyPr>
            <a:normAutofit/>
          </a:bodyPr>
          <a:lstStyle/>
          <a:p>
            <a:r>
              <a:rPr lang="en-US" dirty="0"/>
              <a:t>Step 1: </a:t>
            </a:r>
            <a:r>
              <a:rPr lang="en-US" dirty="0" err="1"/>
              <a:t>ng</a:t>
            </a:r>
            <a:r>
              <a:rPr lang="en-US" dirty="0"/>
              <a:t> g service &lt;service name&gt; (</a:t>
            </a:r>
            <a:r>
              <a:rPr lang="en-US" dirty="0" err="1"/>
              <a:t>ng</a:t>
            </a:r>
            <a:r>
              <a:rPr lang="en-US" dirty="0"/>
              <a:t> g service data)</a:t>
            </a:r>
          </a:p>
          <a:p>
            <a:pPr marL="457200" lvl="1" indent="0">
              <a:buNone/>
            </a:pPr>
            <a:endParaRPr lang="en-US" dirty="0"/>
          </a:p>
          <a:p>
            <a:r>
              <a:rPr lang="en-US" dirty="0"/>
              <a:t>Step 2: Configure service name in providers metadata with @</a:t>
            </a:r>
            <a:r>
              <a:rPr lang="en-US" dirty="0" err="1"/>
              <a:t>NgModule</a:t>
            </a:r>
            <a:r>
              <a:rPr lang="en-US" dirty="0"/>
              <a:t> in module file.</a:t>
            </a:r>
          </a:p>
          <a:p>
            <a:endParaRPr lang="en-US" dirty="0"/>
          </a:p>
          <a:p>
            <a:endParaRPr lang="en-US" dirty="0"/>
          </a:p>
        </p:txBody>
      </p:sp>
      <p:pic>
        <p:nvPicPr>
          <p:cNvPr id="8" name="Picture 7"/>
          <p:cNvPicPr>
            <a:picLocks noChangeAspect="1"/>
          </p:cNvPicPr>
          <p:nvPr/>
        </p:nvPicPr>
        <p:blipFill>
          <a:blip r:embed="rId2"/>
          <a:stretch>
            <a:fillRect/>
          </a:stretch>
        </p:blipFill>
        <p:spPr>
          <a:xfrm>
            <a:off x="464344" y="2708920"/>
            <a:ext cx="8222456" cy="612311"/>
          </a:xfrm>
          <a:prstGeom prst="rect">
            <a:avLst/>
          </a:prstGeom>
        </p:spPr>
      </p:pic>
      <p:pic>
        <p:nvPicPr>
          <p:cNvPr id="9" name="Picture 8"/>
          <p:cNvPicPr>
            <a:picLocks noChangeAspect="1"/>
          </p:cNvPicPr>
          <p:nvPr/>
        </p:nvPicPr>
        <p:blipFill>
          <a:blip r:embed="rId3"/>
          <a:stretch>
            <a:fillRect/>
          </a:stretch>
        </p:blipFill>
        <p:spPr>
          <a:xfrm>
            <a:off x="2209800" y="4230721"/>
            <a:ext cx="4724400" cy="2219325"/>
          </a:xfrm>
          <a:prstGeom prst="rect">
            <a:avLst/>
          </a:prstGeom>
        </p:spPr>
      </p:pic>
    </p:spTree>
    <p:extLst>
      <p:ext uri="{BB962C8B-B14F-4D97-AF65-F5344CB8AC3E}">
        <p14:creationId xmlns:p14="http://schemas.microsoft.com/office/powerpoint/2010/main" val="39954343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14" y="6858000"/>
            <a:ext cx="8230196" cy="1116608"/>
          </a:xfrm>
        </p:spPr>
        <p:txBody>
          <a:bodyPr/>
          <a:lstStyle/>
          <a:p>
            <a:endParaRPr lang="en-US" dirty="0"/>
          </a:p>
        </p:txBody>
      </p:sp>
      <p:sp>
        <p:nvSpPr>
          <p:cNvPr id="3" name="Content Placeholder 2"/>
          <p:cNvSpPr>
            <a:spLocks noGrp="1"/>
          </p:cNvSpPr>
          <p:nvPr>
            <p:ph idx="1"/>
          </p:nvPr>
        </p:nvSpPr>
        <p:spPr>
          <a:xfrm>
            <a:off x="457200" y="252438"/>
            <a:ext cx="8229600" cy="4525963"/>
          </a:xfrm>
        </p:spPr>
        <p:txBody>
          <a:bodyPr>
            <a:normAutofit fontScale="92500" lnSpcReduction="20000"/>
          </a:bodyPr>
          <a:lstStyle/>
          <a:p>
            <a:r>
              <a:rPr lang="en-US" sz="2500" dirty="0"/>
              <a:t>Step 3: </a:t>
            </a:r>
            <a:r>
              <a:rPr lang="en-US" sz="2500" b="1" dirty="0"/>
              <a:t>Working with the Service File</a:t>
            </a:r>
          </a:p>
          <a:p>
            <a:pPr lvl="1"/>
            <a:r>
              <a:rPr lang="en-US" sz="2500" b="1" dirty="0"/>
              <a:t>@Injectable() decorator is a marker used at class level. It tells Injector that this class is available for creation by Injector.</a:t>
            </a:r>
          </a:p>
          <a:p>
            <a:pPr lvl="1"/>
            <a:r>
              <a:rPr lang="en-US" sz="2500" b="1" dirty="0"/>
              <a:t>If our service class decorated with @Injectable() has dependency of other service classes, then we need not to worry for its creation and dependency injection will be performed by Injector automatically. </a:t>
            </a:r>
          </a:p>
          <a:p>
            <a:pPr lvl="1"/>
            <a:endParaRPr lang="en-US" b="1" dirty="0"/>
          </a:p>
          <a:p>
            <a:pPr lvl="1"/>
            <a:endParaRPr lang="en-US" b="1" dirty="0"/>
          </a:p>
          <a:p>
            <a:pPr marL="0" indent="0">
              <a:buNone/>
            </a:pPr>
            <a:br>
              <a:rPr lang="en-US" dirty="0"/>
            </a:br>
            <a:endParaRPr lang="en-US" b="1" dirty="0"/>
          </a:p>
          <a:p>
            <a:endParaRPr lang="en-US" dirty="0"/>
          </a:p>
        </p:txBody>
      </p:sp>
      <p:pic>
        <p:nvPicPr>
          <p:cNvPr id="6" name="Picture 5"/>
          <p:cNvPicPr>
            <a:picLocks noChangeAspect="1"/>
          </p:cNvPicPr>
          <p:nvPr/>
        </p:nvPicPr>
        <p:blipFill>
          <a:blip r:embed="rId2"/>
          <a:stretch>
            <a:fillRect/>
          </a:stretch>
        </p:blipFill>
        <p:spPr>
          <a:xfrm>
            <a:off x="1691679" y="2708920"/>
            <a:ext cx="5847837" cy="3960440"/>
          </a:xfrm>
          <a:prstGeom prst="rect">
            <a:avLst/>
          </a:prstGeom>
        </p:spPr>
      </p:pic>
    </p:spTree>
    <p:extLst>
      <p:ext uri="{BB962C8B-B14F-4D97-AF65-F5344CB8AC3E}">
        <p14:creationId xmlns:p14="http://schemas.microsoft.com/office/powerpoint/2010/main" val="13657019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200" dirty="0"/>
              <a:t>Step 4: </a:t>
            </a:r>
            <a:r>
              <a:rPr lang="en-US" sz="2200" b="1" dirty="0"/>
              <a:t>Inject</a:t>
            </a:r>
            <a:r>
              <a:rPr lang="en-US" sz="2200" dirty="0"/>
              <a:t> </a:t>
            </a:r>
            <a:r>
              <a:rPr lang="en-US" sz="2200" b="1" dirty="0"/>
              <a:t>Services in Components</a:t>
            </a:r>
          </a:p>
          <a:p>
            <a:pPr lvl="1"/>
            <a:r>
              <a:rPr lang="en-US" sz="2200" dirty="0"/>
              <a:t>The first step requires importing the service at the top of the component. So, in </a:t>
            </a:r>
            <a:r>
              <a:rPr lang="en-US" sz="2200" b="1" dirty="0"/>
              <a:t>my-</a:t>
            </a:r>
            <a:r>
              <a:rPr lang="en-US" sz="2200" b="1" dirty="0" err="1"/>
              <a:t>component.component</a:t>
            </a:r>
            <a:r>
              <a:rPr lang="en-US" sz="2200" b="1" dirty="0"/>
              <a:t> </a:t>
            </a:r>
            <a:r>
              <a:rPr lang="en-US" dirty="0"/>
              <a:t>:</a:t>
            </a:r>
          </a:p>
          <a:p>
            <a:pPr lvl="1"/>
            <a:endParaRPr lang="en-US" dirty="0"/>
          </a:p>
          <a:p>
            <a:pPr lvl="1"/>
            <a:endParaRPr lang="en-US" dirty="0"/>
          </a:p>
          <a:p>
            <a:pPr lvl="1"/>
            <a:r>
              <a:rPr lang="en-US" sz="2200" dirty="0"/>
              <a:t>Next, within the constructor, we have to import it through dependency injection:</a:t>
            </a:r>
          </a:p>
          <a:p>
            <a:pPr lvl="1"/>
            <a:endParaRPr lang="en-US" sz="2200" dirty="0"/>
          </a:p>
          <a:p>
            <a:pPr lvl="1"/>
            <a:endParaRPr lang="en-US" sz="2200" dirty="0"/>
          </a:p>
          <a:p>
            <a:pPr lvl="1"/>
            <a:endParaRPr lang="en-US" sz="2200" dirty="0"/>
          </a:p>
          <a:p>
            <a:pPr lvl="1"/>
            <a:endParaRPr lang="en-US" sz="2200" dirty="0"/>
          </a:p>
        </p:txBody>
      </p:sp>
      <p:pic>
        <p:nvPicPr>
          <p:cNvPr id="4" name="Picture 3"/>
          <p:cNvPicPr>
            <a:picLocks noChangeAspect="1"/>
          </p:cNvPicPr>
          <p:nvPr/>
        </p:nvPicPr>
        <p:blipFill>
          <a:blip r:embed="rId2"/>
          <a:stretch>
            <a:fillRect/>
          </a:stretch>
        </p:blipFill>
        <p:spPr>
          <a:xfrm>
            <a:off x="827584" y="2924944"/>
            <a:ext cx="7128792" cy="629011"/>
          </a:xfrm>
          <a:prstGeom prst="rect">
            <a:avLst/>
          </a:prstGeom>
        </p:spPr>
      </p:pic>
      <p:pic>
        <p:nvPicPr>
          <p:cNvPr id="5" name="Picture 4"/>
          <p:cNvPicPr>
            <a:picLocks noChangeAspect="1"/>
          </p:cNvPicPr>
          <p:nvPr/>
        </p:nvPicPr>
        <p:blipFill>
          <a:blip r:embed="rId3"/>
          <a:stretch>
            <a:fillRect/>
          </a:stretch>
        </p:blipFill>
        <p:spPr>
          <a:xfrm>
            <a:off x="1547664" y="4653136"/>
            <a:ext cx="3867150" cy="895350"/>
          </a:xfrm>
          <a:prstGeom prst="rect">
            <a:avLst/>
          </a:prstGeom>
        </p:spPr>
      </p:pic>
    </p:spTree>
    <p:extLst>
      <p:ext uri="{BB962C8B-B14F-4D97-AF65-F5344CB8AC3E}">
        <p14:creationId xmlns:p14="http://schemas.microsoft.com/office/powerpoint/2010/main" val="1578852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dirty="0"/>
              <a:t>Now we can use </a:t>
            </a:r>
            <a:r>
              <a:rPr lang="en-US" dirty="0" err="1"/>
              <a:t>dataService</a:t>
            </a:r>
            <a:r>
              <a:rPr lang="en-US" dirty="0"/>
              <a:t> to access </a:t>
            </a:r>
            <a:r>
              <a:rPr lang="en-US" dirty="0" err="1"/>
              <a:t>its's</a:t>
            </a:r>
            <a:r>
              <a:rPr lang="en-US" dirty="0"/>
              <a:t> associated properties and methods.</a:t>
            </a:r>
          </a:p>
          <a:p>
            <a:pPr lvl="1"/>
            <a:r>
              <a:rPr lang="en-US" dirty="0"/>
              <a:t>Underneath the constructor() { }, let's add the </a:t>
            </a:r>
            <a:r>
              <a:rPr lang="en-US" dirty="0" err="1"/>
              <a:t>ngOnInit</a:t>
            </a:r>
            <a:r>
              <a:rPr lang="en-US" dirty="0"/>
              <a:t>() lifecycle hook, which runs when the component loads:</a:t>
            </a:r>
          </a:p>
          <a:p>
            <a:pPr lvl="1"/>
            <a:endParaRPr lang="en-US" dirty="0"/>
          </a:p>
        </p:txBody>
      </p:sp>
      <p:pic>
        <p:nvPicPr>
          <p:cNvPr id="4" name="Picture 3"/>
          <p:cNvPicPr>
            <a:picLocks noChangeAspect="1"/>
          </p:cNvPicPr>
          <p:nvPr/>
        </p:nvPicPr>
        <p:blipFill>
          <a:blip r:embed="rId2"/>
          <a:stretch>
            <a:fillRect/>
          </a:stretch>
        </p:blipFill>
        <p:spPr>
          <a:xfrm>
            <a:off x="1475656" y="3861048"/>
            <a:ext cx="5544616" cy="2804321"/>
          </a:xfrm>
          <a:prstGeom prst="rect">
            <a:avLst/>
          </a:prstGeom>
        </p:spPr>
      </p:pic>
    </p:spTree>
    <p:extLst>
      <p:ext uri="{BB962C8B-B14F-4D97-AF65-F5344CB8AC3E}">
        <p14:creationId xmlns:p14="http://schemas.microsoft.com/office/powerpoint/2010/main" val="19876501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dirty="0"/>
              <a:t>In the </a:t>
            </a:r>
            <a:r>
              <a:rPr lang="en-US" b="1" dirty="0"/>
              <a:t>template</a:t>
            </a:r>
            <a:r>
              <a:rPr lang="en-US" dirty="0"/>
              <a:t> property of the </a:t>
            </a:r>
            <a:r>
              <a:rPr lang="en-US" b="1" dirty="0"/>
              <a:t>@Component()</a:t>
            </a:r>
            <a:r>
              <a:rPr lang="en-US" dirty="0"/>
              <a:t> decorator, add:</a:t>
            </a:r>
          </a:p>
        </p:txBody>
      </p:sp>
      <p:pic>
        <p:nvPicPr>
          <p:cNvPr id="5" name="Picture 4"/>
          <p:cNvPicPr>
            <a:picLocks noChangeAspect="1"/>
          </p:cNvPicPr>
          <p:nvPr/>
        </p:nvPicPr>
        <p:blipFill>
          <a:blip r:embed="rId2"/>
          <a:stretch>
            <a:fillRect/>
          </a:stretch>
        </p:blipFill>
        <p:spPr>
          <a:xfrm>
            <a:off x="4571999" y="2700660"/>
            <a:ext cx="3880433" cy="2528540"/>
          </a:xfrm>
          <a:prstGeom prst="rect">
            <a:avLst/>
          </a:prstGeom>
        </p:spPr>
      </p:pic>
      <p:pic>
        <p:nvPicPr>
          <p:cNvPr id="6" name="Picture 5"/>
          <p:cNvPicPr>
            <a:picLocks noChangeAspect="1"/>
          </p:cNvPicPr>
          <p:nvPr/>
        </p:nvPicPr>
        <p:blipFill>
          <a:blip r:embed="rId3"/>
          <a:stretch>
            <a:fillRect/>
          </a:stretch>
        </p:blipFill>
        <p:spPr>
          <a:xfrm>
            <a:off x="457200" y="2734568"/>
            <a:ext cx="3958921" cy="2566640"/>
          </a:xfrm>
          <a:prstGeom prst="rect">
            <a:avLst/>
          </a:prstGeom>
        </p:spPr>
      </p:pic>
    </p:spTree>
    <p:extLst>
      <p:ext uri="{BB962C8B-B14F-4D97-AF65-F5344CB8AC3E}">
        <p14:creationId xmlns:p14="http://schemas.microsoft.com/office/powerpoint/2010/main" val="25326137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rPr>
              <a:t>HTTP SERVICE</a:t>
            </a:r>
          </a:p>
        </p:txBody>
      </p:sp>
      <p:sp>
        <p:nvSpPr>
          <p:cNvPr id="3" name="Content Placeholder 2"/>
          <p:cNvSpPr>
            <a:spLocks noGrp="1"/>
          </p:cNvSpPr>
          <p:nvPr>
            <p:ph idx="1"/>
          </p:nvPr>
        </p:nvSpPr>
        <p:spPr/>
        <p:txBody>
          <a:bodyPr>
            <a:normAutofit fontScale="70000" lnSpcReduction="20000"/>
          </a:bodyPr>
          <a:lstStyle/>
          <a:p>
            <a:r>
              <a:rPr lang="en-US" dirty="0">
                <a:hlinkClick r:id="rId2"/>
              </a:rPr>
              <a:t>https://angular.io/api/http/Http</a:t>
            </a:r>
            <a:endParaRPr lang="en-US" dirty="0"/>
          </a:p>
          <a:p>
            <a:r>
              <a:rPr lang="en-US" dirty="0"/>
              <a:t>Http Service will help us fetch external data, post, GET etc. We need to import the http module to make use of the http service.</a:t>
            </a:r>
          </a:p>
          <a:p>
            <a:r>
              <a:rPr lang="en-US" dirty="0"/>
              <a:t>Angular HTTP library provides Http client for server communication. get() is the Http client method that uses HTTP GET method to communicate server using HTTP URL. We need to pass HTTP URL to </a:t>
            </a:r>
            <a:r>
              <a:rPr lang="en-US" dirty="0" err="1"/>
              <a:t>Http.get</a:t>
            </a:r>
            <a:r>
              <a:rPr lang="en-US" dirty="0"/>
              <a:t>()  </a:t>
            </a:r>
          </a:p>
          <a:p>
            <a:r>
              <a:rPr lang="en-US" dirty="0" err="1"/>
              <a:t>Http.get</a:t>
            </a:r>
            <a:r>
              <a:rPr lang="en-US" dirty="0"/>
              <a:t>() performs a request with HTTP GET method. The syntax is as given below.</a:t>
            </a:r>
          </a:p>
          <a:p>
            <a:pPr lvl="1"/>
            <a:r>
              <a:rPr lang="en-US" b="1" dirty="0"/>
              <a:t>get(url: string, options?: </a:t>
            </a:r>
            <a:r>
              <a:rPr lang="en-US" b="1" dirty="0" err="1"/>
              <a:t>RequestOptionsArgs</a:t>
            </a:r>
            <a:r>
              <a:rPr lang="en-US" b="1" dirty="0"/>
              <a:t>) : Observable&lt;Response&gt;</a:t>
            </a:r>
          </a:p>
          <a:p>
            <a:pPr lvl="1"/>
            <a:r>
              <a:rPr lang="en-US" b="1" dirty="0"/>
              <a:t>get() is the method of angular Http API that interacts with server using HTTP GET method. It accepts a HTTP URL and returns Observable instance. </a:t>
            </a:r>
            <a:r>
              <a:rPr lang="en-US" b="1" dirty="0" err="1"/>
              <a:t>RequestOptionsArgs</a:t>
            </a:r>
            <a:r>
              <a:rPr lang="en-US" b="1" dirty="0"/>
              <a:t> is </a:t>
            </a:r>
            <a:r>
              <a:rPr lang="en-US" b="1" dirty="0" err="1"/>
              <a:t>optiona</a:t>
            </a:r>
            <a:endParaRPr lang="en-US" b="1" dirty="0"/>
          </a:p>
          <a:p>
            <a:endParaRPr lang="en-US" dirty="0"/>
          </a:p>
          <a:p>
            <a:endParaRPr lang="en-US" dirty="0"/>
          </a:p>
        </p:txBody>
      </p:sp>
    </p:spTree>
    <p:extLst>
      <p:ext uri="{BB962C8B-B14F-4D97-AF65-F5344CB8AC3E}">
        <p14:creationId xmlns:p14="http://schemas.microsoft.com/office/powerpoint/2010/main" val="29325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363272" cy="6480720"/>
          </a:xfrm>
        </p:spPr>
        <p:txBody>
          <a:bodyPr>
            <a:normAutofit/>
          </a:bodyPr>
          <a:lstStyle/>
          <a:p>
            <a:r>
              <a:rPr lang="en-US" sz="2200" dirty="0"/>
              <a:t>Create a SERVICE file </a:t>
            </a:r>
          </a:p>
          <a:p>
            <a:r>
              <a:rPr lang="en-US" sz="2200" dirty="0"/>
              <a:t>We need import the Service in provider and </a:t>
            </a:r>
            <a:r>
              <a:rPr lang="en-US" sz="2200" dirty="0" err="1"/>
              <a:t>appModule</a:t>
            </a:r>
            <a:endParaRPr lang="en-US" sz="2200" dirty="0"/>
          </a:p>
          <a:p>
            <a:pPr marL="0" indent="0">
              <a:buNone/>
            </a:pPr>
            <a:r>
              <a:rPr lang="en-US" sz="2200" dirty="0"/>
              <a:t>	providers: [</a:t>
            </a:r>
            <a:r>
              <a:rPr lang="en-US" sz="2200" dirty="0" err="1"/>
              <a:t>DataService,HttpServiceService</a:t>
            </a:r>
            <a:r>
              <a:rPr lang="en-US" sz="2200" dirty="0"/>
              <a:t>]</a:t>
            </a:r>
          </a:p>
          <a:p>
            <a:r>
              <a:rPr lang="en-US" sz="2200" dirty="0"/>
              <a:t>we have imported the </a:t>
            </a:r>
            <a:r>
              <a:rPr lang="en-US" sz="2200" dirty="0" err="1"/>
              <a:t>HttpModule</a:t>
            </a:r>
            <a:r>
              <a:rPr lang="en-US" sz="2200" dirty="0"/>
              <a:t> from @angular/http and the same is also added in the </a:t>
            </a:r>
            <a:r>
              <a:rPr lang="en-US" sz="2200" b="1" dirty="0"/>
              <a:t>imports array.  - </a:t>
            </a:r>
            <a:r>
              <a:rPr lang="en-US" sz="2200" b="1" dirty="0" err="1"/>
              <a:t>app.moudule</a:t>
            </a:r>
            <a:r>
              <a:rPr lang="en-US" sz="2200" b="1" dirty="0"/>
              <a:t> file</a:t>
            </a:r>
          </a:p>
          <a:p>
            <a:pPr marL="0" indent="0">
              <a:buNone/>
            </a:pPr>
            <a:r>
              <a:rPr lang="en-US" sz="2200" dirty="0"/>
              <a:t>	- import { </a:t>
            </a:r>
            <a:r>
              <a:rPr lang="en-US" sz="2200" dirty="0" err="1"/>
              <a:t>HttpModule</a:t>
            </a:r>
            <a:r>
              <a:rPr lang="en-US" sz="2200" dirty="0"/>
              <a:t> } from '@angular/http';</a:t>
            </a:r>
          </a:p>
          <a:p>
            <a:r>
              <a:rPr lang="en-US" sz="2200" dirty="0"/>
              <a:t> Service file </a:t>
            </a:r>
            <a:r>
              <a:rPr lang="en-US" sz="2400" dirty="0"/>
              <a:t>Add http in to constructor</a:t>
            </a:r>
          </a:p>
          <a:p>
            <a:endParaRPr lang="en-US" sz="2200" dirty="0"/>
          </a:p>
          <a:p>
            <a:pPr marL="0" indent="0">
              <a:buNone/>
            </a:pPr>
            <a:br>
              <a:rPr lang="en-US" sz="2800" dirty="0"/>
            </a:br>
            <a:endParaRPr lang="en-US" sz="2800" dirty="0"/>
          </a:p>
          <a:p>
            <a:pPr marL="0" indent="0">
              <a:buNone/>
            </a:pPr>
            <a:endParaRPr lang="en-US" sz="2800" dirty="0"/>
          </a:p>
          <a:p>
            <a:endParaRPr lang="en-US" sz="2800" dirty="0"/>
          </a:p>
          <a:p>
            <a:endParaRPr lang="en-US" sz="2800" dirty="0"/>
          </a:p>
        </p:txBody>
      </p:sp>
      <p:sp>
        <p:nvSpPr>
          <p:cNvPr id="4" name="TextBox 3">
            <a:extLst>
              <a:ext uri="{FF2B5EF4-FFF2-40B4-BE49-F238E27FC236}">
                <a16:creationId xmlns:a16="http://schemas.microsoft.com/office/drawing/2014/main" id="{8B50ACAF-877A-4492-A7EC-3E6C80F0A250}"/>
              </a:ext>
            </a:extLst>
          </p:cNvPr>
          <p:cNvSpPr txBox="1"/>
          <p:nvPr/>
        </p:nvSpPr>
        <p:spPr>
          <a:xfrm>
            <a:off x="539552" y="2924944"/>
            <a:ext cx="7992888"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1"/>
            <a:r>
              <a:rPr lang="en-US" sz="2000" dirty="0"/>
              <a:t>import { Http } from '@angular/http';</a:t>
            </a:r>
          </a:p>
          <a:p>
            <a:pPr marL="857250" lvl="2" indent="0">
              <a:buNone/>
            </a:pPr>
            <a:r>
              <a:rPr lang="en-US" sz="2000" dirty="0"/>
              <a:t>constructor(private _http:Http) { </a:t>
            </a:r>
          </a:p>
          <a:p>
            <a:pPr marL="857250" lvl="2" indent="0">
              <a:buNone/>
            </a:pPr>
            <a:r>
              <a:rPr lang="en-US" sz="2000" dirty="0"/>
              <a:t>}</a:t>
            </a:r>
          </a:p>
          <a:p>
            <a:pPr marL="857250" lvl="2" indent="0">
              <a:buNone/>
            </a:pPr>
            <a:endParaRPr lang="en-US" sz="2000" dirty="0"/>
          </a:p>
          <a:p>
            <a:pPr marL="857250" lvl="2" indent="0">
              <a:buNone/>
            </a:pPr>
            <a:r>
              <a:rPr lang="en-US" sz="2000" dirty="0"/>
              <a:t>public </a:t>
            </a:r>
            <a:r>
              <a:rPr lang="en-US" sz="2000" dirty="0" err="1"/>
              <a:t>getData</a:t>
            </a:r>
            <a:r>
              <a:rPr lang="en-US" sz="2000" dirty="0"/>
              <a:t>()</a:t>
            </a:r>
          </a:p>
          <a:p>
            <a:pPr marL="857250" lvl="2" indent="0">
              <a:buNone/>
            </a:pPr>
            <a:r>
              <a:rPr lang="en-US" sz="2000" dirty="0"/>
              <a:t>{</a:t>
            </a:r>
          </a:p>
          <a:p>
            <a:pPr marL="857250" lvl="2" indent="0">
              <a:buNone/>
            </a:pPr>
            <a:r>
              <a:rPr lang="en-US" sz="2000" dirty="0"/>
              <a:t>let _url:string="http://jsonplaceholder.typicode.com/users"</a:t>
            </a:r>
          </a:p>
          <a:p>
            <a:pPr marL="857250" lvl="2" indent="0">
              <a:buNone/>
            </a:pPr>
            <a:r>
              <a:rPr lang="en-US" sz="2000" dirty="0"/>
              <a:t>return this._</a:t>
            </a:r>
            <a:r>
              <a:rPr lang="en-US" sz="2000" dirty="0" err="1"/>
              <a:t>http.get</a:t>
            </a:r>
            <a:r>
              <a:rPr lang="en-US" sz="2000" dirty="0"/>
              <a:t>(_</a:t>
            </a:r>
            <a:r>
              <a:rPr lang="en-US" sz="2000" dirty="0" err="1"/>
              <a:t>url</a:t>
            </a:r>
            <a:r>
              <a:rPr lang="en-US" sz="2000" dirty="0"/>
              <a:t>)</a:t>
            </a:r>
          </a:p>
          <a:p>
            <a:pPr marL="857250" lvl="2" indent="0">
              <a:buNone/>
            </a:pPr>
            <a:r>
              <a:rPr lang="en-US" sz="2000" dirty="0"/>
              <a:t>}</a:t>
            </a:r>
          </a:p>
          <a:p>
            <a:endParaRPr lang="en-IN" dirty="0"/>
          </a:p>
        </p:txBody>
      </p:sp>
    </p:spTree>
    <p:extLst>
      <p:ext uri="{BB962C8B-B14F-4D97-AF65-F5344CB8AC3E}">
        <p14:creationId xmlns:p14="http://schemas.microsoft.com/office/powerpoint/2010/main" val="212875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48F5-0B8E-4664-928C-F5746C1C11E8}"/>
              </a:ext>
            </a:extLst>
          </p:cNvPr>
          <p:cNvSpPr>
            <a:spLocks noGrp="1"/>
          </p:cNvSpPr>
          <p:nvPr>
            <p:ph type="title"/>
          </p:nvPr>
        </p:nvSpPr>
        <p:spPr/>
        <p:txBody>
          <a:bodyPr/>
          <a:lstStyle/>
          <a:p>
            <a:r>
              <a:rPr lang="en-US" dirty="0"/>
              <a:t>Advantages of TypeScript</a:t>
            </a:r>
            <a:endParaRPr lang="en-IN" dirty="0"/>
          </a:p>
        </p:txBody>
      </p:sp>
      <p:sp>
        <p:nvSpPr>
          <p:cNvPr id="3" name="Content Placeholder 2">
            <a:extLst>
              <a:ext uri="{FF2B5EF4-FFF2-40B4-BE49-F238E27FC236}">
                <a16:creationId xmlns:a16="http://schemas.microsoft.com/office/drawing/2014/main" id="{D808CC1B-565C-45AC-848E-CC28D9C1735A}"/>
              </a:ext>
            </a:extLst>
          </p:cNvPr>
          <p:cNvSpPr>
            <a:spLocks noGrp="1"/>
          </p:cNvSpPr>
          <p:nvPr>
            <p:ph idx="1"/>
          </p:nvPr>
        </p:nvSpPr>
        <p:spPr>
          <a:xfrm>
            <a:off x="457200" y="1600200"/>
            <a:ext cx="8363272" cy="4983162"/>
          </a:xfrm>
        </p:spPr>
        <p:txBody>
          <a:bodyPr>
            <a:normAutofit fontScale="70000" lnSpcReduction="20000"/>
          </a:bodyPr>
          <a:lstStyle/>
          <a:p>
            <a:pPr marL="285750" indent="-285750"/>
            <a:r>
              <a:rPr lang="en-IN" dirty="0"/>
              <a:t>One of the biggest advantages of Typescript is its code completion and intelligence.</a:t>
            </a:r>
          </a:p>
          <a:p>
            <a:pPr marL="285750" indent="-285750"/>
            <a:r>
              <a:rPr lang="en-IN" dirty="0"/>
              <a:t>It provides the benefits of optional static typing .Here Typescript provides types that can be added to variables, functions, properties etc.</a:t>
            </a:r>
          </a:p>
          <a:p>
            <a:pPr marL="285750" indent="-285750"/>
            <a:r>
              <a:rPr lang="en-IN" dirty="0"/>
              <a:t>Typescript has the ability to compile down to a version of JavaScript that runs on all browsers.</a:t>
            </a:r>
          </a:p>
          <a:p>
            <a:pPr marL="285750" indent="-285750"/>
            <a:r>
              <a:rPr lang="en-IN" dirty="0"/>
              <a:t>Typescript tries to extend JavaScript. Compiler generates JavaScript.</a:t>
            </a:r>
          </a:p>
          <a:p>
            <a:pPr marL="285750" indent="-285750"/>
            <a:r>
              <a:rPr lang="en-IN" dirty="0"/>
              <a:t>Typescript is a backward compatible version of JavaScript that compiles to pure JavaScript which makes their writing easier and faster.</a:t>
            </a:r>
          </a:p>
          <a:p>
            <a:pPr marL="285750" indent="-285750"/>
            <a:r>
              <a:rPr lang="en-IN" dirty="0"/>
              <a:t>Typescript is purely object oriented programming which means it is a programming paradigm based on the concepts of objects.</a:t>
            </a:r>
          </a:p>
          <a:p>
            <a:pPr marL="285750" indent="-285750"/>
            <a:r>
              <a:rPr lang="en-IN" dirty="0"/>
              <a:t>Most important advantage is it offers a “compiler” that can convert to JavaScript</a:t>
            </a:r>
            <a:r>
              <a:rPr lang="en-IN" dirty="0">
                <a:hlinkClick r:id="rId2"/>
              </a:rPr>
              <a:t> </a:t>
            </a:r>
            <a:r>
              <a:rPr lang="en-IN" dirty="0"/>
              <a:t>equivalent code. And it has a concept of namespace defined by a “module”.</a:t>
            </a:r>
          </a:p>
          <a:p>
            <a:pPr marL="285750" indent="-285750"/>
            <a:endParaRPr lang="en-IN" dirty="0"/>
          </a:p>
          <a:p>
            <a:endParaRPr lang="en-IN" dirty="0"/>
          </a:p>
        </p:txBody>
      </p:sp>
    </p:spTree>
    <p:extLst>
      <p:ext uri="{BB962C8B-B14F-4D97-AF65-F5344CB8AC3E}">
        <p14:creationId xmlns:p14="http://schemas.microsoft.com/office/powerpoint/2010/main" val="236612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435280" cy="5865515"/>
          </a:xfrm>
        </p:spPr>
        <p:txBody>
          <a:bodyPr/>
          <a:lstStyle/>
          <a:p>
            <a:r>
              <a:rPr lang="en-US" dirty="0"/>
              <a:t>In </a:t>
            </a:r>
            <a:r>
              <a:rPr lang="en-US" dirty="0" err="1"/>
              <a:t>Componet</a:t>
            </a:r>
            <a:r>
              <a:rPr lang="en-US" dirty="0"/>
              <a:t> File</a:t>
            </a:r>
          </a:p>
          <a:p>
            <a:pPr lvl="1"/>
            <a:r>
              <a:rPr lang="en-US" dirty="0"/>
              <a:t>Add import { </a:t>
            </a:r>
            <a:r>
              <a:rPr lang="en-US" dirty="0" err="1"/>
              <a:t>HttpServiceService</a:t>
            </a:r>
            <a:r>
              <a:rPr lang="en-US" dirty="0"/>
              <a:t> } from '../http-</a:t>
            </a:r>
            <a:r>
              <a:rPr lang="en-US" dirty="0" err="1"/>
              <a:t>service.service</a:t>
            </a:r>
            <a:r>
              <a:rPr lang="en-US" dirty="0"/>
              <a:t>';</a:t>
            </a:r>
          </a:p>
          <a:p>
            <a:pPr lvl="1"/>
            <a:r>
              <a:rPr lang="en-US" dirty="0"/>
              <a:t> Add constructor </a:t>
            </a:r>
          </a:p>
          <a:p>
            <a:pPr marL="457200" lvl="1" indent="0">
              <a:buNone/>
            </a:pPr>
            <a:r>
              <a:rPr lang="en-US" dirty="0"/>
              <a:t>constructor(private _</a:t>
            </a:r>
            <a:r>
              <a:rPr lang="en-US" dirty="0" err="1"/>
              <a:t>httpService:HttpServiceService</a:t>
            </a:r>
            <a:r>
              <a:rPr lang="en-US" dirty="0"/>
              <a:t>) {</a:t>
            </a:r>
          </a:p>
          <a:p>
            <a:pPr marL="457200" lvl="1" indent="0">
              <a:buNone/>
            </a:pPr>
            <a:r>
              <a:rPr lang="en-US" dirty="0"/>
              <a:t>}</a:t>
            </a:r>
          </a:p>
          <a:p>
            <a:pPr marL="457200" lvl="1" indent="0">
              <a:buNone/>
            </a:pPr>
            <a:r>
              <a:rPr lang="en-US" dirty="0"/>
              <a:t>-Subscribe to the Observable and fetch values </a:t>
            </a:r>
          </a:p>
          <a:p>
            <a:pPr marL="914400" lvl="2" indent="0">
              <a:buNone/>
            </a:pPr>
            <a:r>
              <a:rPr lang="it-IT" dirty="0"/>
              <a:t>this._httpService.getData().subscribe(</a:t>
            </a:r>
          </a:p>
          <a:p>
            <a:pPr marL="914400" lvl="2" indent="0">
              <a:buNone/>
            </a:pPr>
            <a:r>
              <a:rPr lang="it-IT" dirty="0"/>
              <a:t>res =&gt; this.jsonData = res.json()</a:t>
            </a:r>
          </a:p>
          <a:p>
            <a:pPr marL="914400" lvl="2" indent="0">
              <a:buNone/>
            </a:pPr>
            <a:r>
              <a:rPr lang="it-IT" dirty="0"/>
              <a:t>)</a:t>
            </a:r>
          </a:p>
          <a:p>
            <a:pPr lvl="2"/>
            <a:endParaRPr lang="en-US" dirty="0"/>
          </a:p>
        </p:txBody>
      </p:sp>
    </p:spTree>
    <p:extLst>
      <p:ext uri="{BB962C8B-B14F-4D97-AF65-F5344CB8AC3E}">
        <p14:creationId xmlns:p14="http://schemas.microsoft.com/office/powerpoint/2010/main" val="37985059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POST &amp; Error handling</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t>Http.post</a:t>
            </a:r>
            <a:r>
              <a:rPr lang="en-US" dirty="0"/>
              <a:t>()</a:t>
            </a:r>
          </a:p>
          <a:p>
            <a:pPr marL="0" indent="0">
              <a:buNone/>
            </a:pPr>
            <a:endParaRPr lang="en-US" dirty="0"/>
          </a:p>
          <a:p>
            <a:pPr marL="0" indent="0">
              <a:buNone/>
            </a:pPr>
            <a:r>
              <a:rPr lang="en-US" dirty="0" err="1"/>
              <a:t>Http.post</a:t>
            </a:r>
            <a:r>
              <a:rPr lang="en-US" dirty="0"/>
              <a:t>() performs a request using HTTP POST method. Find the syntax.</a:t>
            </a:r>
          </a:p>
          <a:p>
            <a:pPr marL="400050" lvl="1" indent="0">
              <a:buNone/>
            </a:pPr>
            <a:r>
              <a:rPr lang="en-US" b="1" dirty="0"/>
              <a:t>post(url: string, body: any, options?: </a:t>
            </a:r>
            <a:r>
              <a:rPr lang="en-US" b="1" dirty="0" err="1"/>
              <a:t>RequestOptionsArgs</a:t>
            </a:r>
            <a:r>
              <a:rPr lang="en-US" b="1" dirty="0"/>
              <a:t>) : Observable&lt;Response&gt; </a:t>
            </a:r>
          </a:p>
          <a:p>
            <a:pPr marL="0" indent="0">
              <a:buNone/>
            </a:pPr>
            <a:r>
              <a:rPr lang="en-US" i="1" dirty="0"/>
              <a:t>url</a:t>
            </a:r>
            <a:r>
              <a:rPr lang="en-US" dirty="0"/>
              <a:t>: This is HTTP URL using which we post data to the server. </a:t>
            </a:r>
          </a:p>
          <a:p>
            <a:pPr marL="0" indent="0">
              <a:buNone/>
            </a:pPr>
            <a:r>
              <a:rPr lang="en-US" i="1" dirty="0"/>
              <a:t>body</a:t>
            </a:r>
            <a:r>
              <a:rPr lang="en-US" dirty="0"/>
              <a:t>: This is the object which we need to post to the server. </a:t>
            </a:r>
          </a:p>
          <a:p>
            <a:pPr marL="0" indent="0">
              <a:buNone/>
            </a:pPr>
            <a:r>
              <a:rPr lang="en-US" i="1" dirty="0"/>
              <a:t>options</a:t>
            </a:r>
            <a:r>
              <a:rPr lang="en-US" dirty="0"/>
              <a:t>: This is optional. Here we pass the instance of </a:t>
            </a:r>
            <a:r>
              <a:rPr lang="en-US" dirty="0" err="1"/>
              <a:t>RequestOptionsArgs</a:t>
            </a:r>
            <a:r>
              <a:rPr lang="en-US" dirty="0"/>
              <a:t> that uses headers. </a:t>
            </a:r>
          </a:p>
          <a:p>
            <a:pPr marL="0" indent="0">
              <a:buNone/>
            </a:pPr>
            <a:r>
              <a:rPr lang="en-US" i="1" dirty="0"/>
              <a:t>Observable&lt;Response&gt;</a:t>
            </a:r>
            <a:r>
              <a:rPr lang="en-US" dirty="0"/>
              <a:t>: This is the return type of </a:t>
            </a:r>
            <a:r>
              <a:rPr lang="en-US" dirty="0" err="1"/>
              <a:t>Http.post</a:t>
            </a:r>
            <a:r>
              <a:rPr lang="en-US" dirty="0"/>
              <a:t>()</a:t>
            </a:r>
          </a:p>
        </p:txBody>
      </p:sp>
    </p:spTree>
    <p:extLst>
      <p:ext uri="{BB962C8B-B14F-4D97-AF65-F5344CB8AC3E}">
        <p14:creationId xmlns:p14="http://schemas.microsoft.com/office/powerpoint/2010/main" val="245122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00792"/>
          </a:xfrm>
        </p:spPr>
        <p:txBody>
          <a:bodyPr>
            <a:normAutofit/>
          </a:bodyPr>
          <a:lstStyle/>
          <a:p>
            <a:pPr>
              <a:buNone/>
            </a:pPr>
            <a:endParaRPr lang="en-US" sz="5400" b="1" dirty="0">
              <a:solidFill>
                <a:schemeClr val="accent6"/>
              </a:solidFill>
              <a:effectLst>
                <a:outerShdw blurRad="38100" dist="38100" dir="2700000" algn="tl">
                  <a:srgbClr val="000000">
                    <a:alpha val="43137"/>
                  </a:srgbClr>
                </a:outerShdw>
              </a:effectLst>
            </a:endParaRPr>
          </a:p>
          <a:p>
            <a:pPr>
              <a:buNone/>
            </a:pPr>
            <a:endParaRPr lang="en-US" sz="5400" b="1" dirty="0">
              <a:solidFill>
                <a:schemeClr val="accent6"/>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827584" y="332656"/>
            <a:ext cx="5904656" cy="3798598"/>
          </a:xfrm>
          <a:prstGeom prst="rect">
            <a:avLst/>
          </a:prstGeom>
        </p:spPr>
      </p:pic>
      <p:pic>
        <p:nvPicPr>
          <p:cNvPr id="4" name="Picture 3"/>
          <p:cNvPicPr>
            <a:picLocks noChangeAspect="1"/>
          </p:cNvPicPr>
          <p:nvPr/>
        </p:nvPicPr>
        <p:blipFill>
          <a:blip r:embed="rId3"/>
          <a:stretch>
            <a:fillRect/>
          </a:stretch>
        </p:blipFill>
        <p:spPr>
          <a:xfrm>
            <a:off x="827584" y="3989856"/>
            <a:ext cx="6336704" cy="2682538"/>
          </a:xfrm>
          <a:prstGeom prst="rect">
            <a:avLst/>
          </a:prstGeom>
        </p:spPr>
      </p:pic>
    </p:spTree>
    <p:extLst>
      <p:ext uri="{BB962C8B-B14F-4D97-AF65-F5344CB8AC3E}">
        <p14:creationId xmlns:p14="http://schemas.microsoft.com/office/powerpoint/2010/main" val="29095748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Routing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a:t>Routing basically means navigating between pages. You have seen many sites with links that direct you to a new page. This can be achieved using routing. Here the pages that we are referring to will be in the form of components. </a:t>
            </a:r>
          </a:p>
          <a:p>
            <a:r>
              <a:rPr lang="en-US" dirty="0"/>
              <a:t>Using routing we maintain separation between the</a:t>
            </a:r>
          </a:p>
          <a:p>
            <a:pPr marL="400050" lvl="1" indent="0">
              <a:buNone/>
            </a:pPr>
            <a:r>
              <a:rPr lang="en-US" dirty="0"/>
              <a:t>different parts of our app, easily maintain the state of</a:t>
            </a:r>
          </a:p>
          <a:p>
            <a:pPr marL="400050" lvl="1" indent="0">
              <a:buNone/>
            </a:pPr>
            <a:r>
              <a:rPr lang="en-US" dirty="0"/>
              <a:t>our app and protect parts of the app based on specific</a:t>
            </a:r>
          </a:p>
          <a:p>
            <a:pPr marL="400050" lvl="1" indent="0">
              <a:buNone/>
            </a:pPr>
            <a:r>
              <a:rPr lang="en-US" dirty="0"/>
              <a:t>rules.</a:t>
            </a:r>
          </a:p>
          <a:p>
            <a:r>
              <a:rPr lang="en-US" dirty="0"/>
              <a:t>Routing allows you to:</a:t>
            </a:r>
          </a:p>
          <a:p>
            <a:pPr lvl="1"/>
            <a:r>
              <a:rPr lang="en-US" dirty="0"/>
              <a:t>Maintain the state of the application</a:t>
            </a:r>
          </a:p>
          <a:p>
            <a:pPr lvl="1"/>
            <a:r>
              <a:rPr lang="en-US" dirty="0"/>
              <a:t>Implement modular applications</a:t>
            </a:r>
          </a:p>
          <a:p>
            <a:pPr lvl="1"/>
            <a:r>
              <a:rPr lang="en-US" dirty="0"/>
              <a:t>Implement the application based on the roles (certain roles have access to certain URLs)</a:t>
            </a:r>
          </a:p>
          <a:p>
            <a:pPr marL="0" indent="0">
              <a:buNone/>
            </a:pPr>
            <a:endParaRPr lang="en-US" dirty="0"/>
          </a:p>
          <a:p>
            <a:endParaRPr lang="en-US" dirty="0"/>
          </a:p>
        </p:txBody>
      </p:sp>
    </p:spTree>
    <p:extLst>
      <p:ext uri="{BB962C8B-B14F-4D97-AF65-F5344CB8AC3E}">
        <p14:creationId xmlns:p14="http://schemas.microsoft.com/office/powerpoint/2010/main" val="100922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616" y="104335"/>
            <a:ext cx="6552728" cy="3434534"/>
          </a:xfrm>
          <a:prstGeom prst="rect">
            <a:avLst/>
          </a:prstGeom>
        </p:spPr>
      </p:pic>
      <p:pic>
        <p:nvPicPr>
          <p:cNvPr id="21506" name="Picture 2" descr="Untitled.png">
            <a:extLst>
              <a:ext uri="{FF2B5EF4-FFF2-40B4-BE49-F238E27FC236}">
                <a16:creationId xmlns:a16="http://schemas.microsoft.com/office/drawing/2014/main" id="{9378DB55-FFE2-426D-B7B6-DAF138C06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698804"/>
            <a:ext cx="6552728" cy="303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9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fade">
                                      <p:cBhvr>
                                        <p:cTn id="12"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E08DAA-0F25-4BC8-9CEF-BAE28DCBB8CF}"/>
              </a:ext>
            </a:extLst>
          </p:cNvPr>
          <p:cNvSpPr>
            <a:spLocks noGrp="1"/>
          </p:cNvSpPr>
          <p:nvPr>
            <p:ph idx="1"/>
          </p:nvPr>
        </p:nvSpPr>
        <p:spPr>
          <a:xfrm>
            <a:off x="467544" y="476672"/>
            <a:ext cx="8219256" cy="5649491"/>
          </a:xfrm>
        </p:spPr>
        <p:txBody>
          <a:bodyPr>
            <a:normAutofit fontScale="92500" lnSpcReduction="20000"/>
          </a:bodyPr>
          <a:lstStyle/>
          <a:p>
            <a:r>
              <a:rPr lang="en-IN" dirty="0"/>
              <a:t>First of all, Angular Router takes care of the duties of a JavaScript router:</a:t>
            </a:r>
          </a:p>
          <a:p>
            <a:pPr lvl="1"/>
            <a:r>
              <a:rPr lang="en-IN" dirty="0"/>
              <a:t>it activates all required Angular components to compose a page when a user navigates to a certain URL</a:t>
            </a:r>
          </a:p>
          <a:p>
            <a:pPr lvl="1"/>
            <a:r>
              <a:rPr lang="en-IN" dirty="0"/>
              <a:t>it lets users navigate from one page to another without page reload</a:t>
            </a:r>
          </a:p>
          <a:p>
            <a:pPr lvl="1"/>
            <a:r>
              <a:rPr lang="en-IN" dirty="0"/>
              <a:t>it updates the browser’s history so the user can use the </a:t>
            </a:r>
            <a:r>
              <a:rPr lang="en-IN" i="1" dirty="0"/>
              <a:t>back</a:t>
            </a:r>
            <a:r>
              <a:rPr lang="en-IN" dirty="0"/>
              <a:t> and </a:t>
            </a:r>
            <a:r>
              <a:rPr lang="en-IN" i="1" dirty="0"/>
              <a:t>forward</a:t>
            </a:r>
            <a:r>
              <a:rPr lang="en-IN" dirty="0"/>
              <a:t> buttons when navigating back and forth between pages.</a:t>
            </a:r>
          </a:p>
          <a:p>
            <a:r>
              <a:rPr lang="en-IN" dirty="0"/>
              <a:t>In addition, Angular Router allows us to:</a:t>
            </a:r>
          </a:p>
          <a:p>
            <a:pPr lvl="1"/>
            <a:r>
              <a:rPr lang="en-IN" dirty="0"/>
              <a:t>redirect a URL to another URL</a:t>
            </a:r>
          </a:p>
          <a:p>
            <a:pPr lvl="1"/>
            <a:r>
              <a:rPr lang="en-IN" dirty="0"/>
              <a:t>resolve data before a page is displayed</a:t>
            </a:r>
          </a:p>
          <a:p>
            <a:pPr lvl="1"/>
            <a:r>
              <a:rPr lang="en-IN" dirty="0"/>
              <a:t>run scripts when a page is activated or deactivated</a:t>
            </a:r>
          </a:p>
          <a:p>
            <a:pPr lvl="1"/>
            <a:r>
              <a:rPr lang="en-IN" dirty="0"/>
              <a:t>lazy load parts of our application.</a:t>
            </a:r>
          </a:p>
          <a:p>
            <a:endParaRPr lang="en-IN" dirty="0"/>
          </a:p>
        </p:txBody>
      </p:sp>
    </p:spTree>
    <p:extLst>
      <p:ext uri="{BB962C8B-B14F-4D97-AF65-F5344CB8AC3E}">
        <p14:creationId xmlns:p14="http://schemas.microsoft.com/office/powerpoint/2010/main" val="300473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0CE7-AA8C-43AF-8374-4F2C3317F3A4}"/>
              </a:ext>
            </a:extLst>
          </p:cNvPr>
          <p:cNvSpPr>
            <a:spLocks noGrp="1"/>
          </p:cNvSpPr>
          <p:nvPr>
            <p:ph type="title"/>
          </p:nvPr>
        </p:nvSpPr>
        <p:spPr/>
        <p:txBody>
          <a:bodyPr>
            <a:normAutofit/>
          </a:bodyPr>
          <a:lstStyle/>
          <a:p>
            <a:r>
              <a:rPr lang="en-IN" b="1" dirty="0"/>
              <a:t>How Angular Router Works</a:t>
            </a:r>
            <a:endParaRPr lang="en-IN" dirty="0"/>
          </a:p>
        </p:txBody>
      </p:sp>
      <p:sp>
        <p:nvSpPr>
          <p:cNvPr id="3" name="Content Placeholder 2">
            <a:extLst>
              <a:ext uri="{FF2B5EF4-FFF2-40B4-BE49-F238E27FC236}">
                <a16:creationId xmlns:a16="http://schemas.microsoft.com/office/drawing/2014/main" id="{3C2D499C-BCCC-4995-9001-9B63BB5CC293}"/>
              </a:ext>
            </a:extLst>
          </p:cNvPr>
          <p:cNvSpPr>
            <a:spLocks noGrp="1"/>
          </p:cNvSpPr>
          <p:nvPr>
            <p:ph idx="1"/>
          </p:nvPr>
        </p:nvSpPr>
        <p:spPr/>
        <p:txBody>
          <a:bodyPr>
            <a:normAutofit fontScale="70000" lnSpcReduction="20000"/>
          </a:bodyPr>
          <a:lstStyle/>
          <a:p>
            <a:r>
              <a:rPr lang="en-IN" dirty="0"/>
              <a:t>Before we dive into the code, it’s important to understand how Angular Router operates and the terminology it introduces.</a:t>
            </a:r>
          </a:p>
          <a:p>
            <a:r>
              <a:rPr lang="en-IN" dirty="0"/>
              <a:t>When a user navigates to a page, Angular Router performs the following steps in order:</a:t>
            </a:r>
          </a:p>
          <a:p>
            <a:pPr marL="914400" lvl="1" indent="-514350">
              <a:buFont typeface="+mj-lt"/>
              <a:buAutoNum type="arabicPeriod"/>
            </a:pPr>
            <a:r>
              <a:rPr lang="en-IN" b="1" dirty="0"/>
              <a:t>Parse</a:t>
            </a:r>
            <a:r>
              <a:rPr lang="en-IN" dirty="0"/>
              <a:t>: it parses the browser URL the user wants to navigate to</a:t>
            </a:r>
          </a:p>
          <a:p>
            <a:pPr marL="914400" lvl="1" indent="-514350">
              <a:buFont typeface="+mj-lt"/>
              <a:buAutoNum type="arabicPeriod"/>
            </a:pPr>
            <a:r>
              <a:rPr lang="en-IN" b="1" dirty="0"/>
              <a:t>Redirect</a:t>
            </a:r>
            <a:r>
              <a:rPr lang="en-IN" dirty="0"/>
              <a:t>: it applies a URL redirect (if one is defined)</a:t>
            </a:r>
          </a:p>
          <a:p>
            <a:pPr marL="914400" lvl="1" indent="-514350">
              <a:buFont typeface="+mj-lt"/>
              <a:buAutoNum type="arabicPeriod"/>
            </a:pPr>
            <a:r>
              <a:rPr lang="en-IN" b="1" dirty="0"/>
              <a:t>Identify</a:t>
            </a:r>
            <a:r>
              <a:rPr lang="en-IN" dirty="0"/>
              <a:t>: it identifies which router state corresponds to the URL</a:t>
            </a:r>
          </a:p>
          <a:p>
            <a:pPr marL="914400" lvl="1" indent="-514350">
              <a:buFont typeface="+mj-lt"/>
              <a:buAutoNum type="arabicPeriod"/>
            </a:pPr>
            <a:r>
              <a:rPr lang="en-IN" b="1" dirty="0"/>
              <a:t>Guard</a:t>
            </a:r>
            <a:r>
              <a:rPr lang="en-IN" dirty="0"/>
              <a:t>: it runs the guards that are defined in the router state</a:t>
            </a:r>
          </a:p>
          <a:p>
            <a:pPr marL="914400" lvl="1" indent="-514350">
              <a:buFont typeface="+mj-lt"/>
              <a:buAutoNum type="arabicPeriod"/>
            </a:pPr>
            <a:r>
              <a:rPr lang="en-IN" b="1" dirty="0"/>
              <a:t>Resolve</a:t>
            </a:r>
            <a:r>
              <a:rPr lang="en-IN" dirty="0"/>
              <a:t>: it resolves the required data for the router state</a:t>
            </a:r>
          </a:p>
          <a:p>
            <a:pPr marL="914400" lvl="1" indent="-514350">
              <a:buFont typeface="+mj-lt"/>
              <a:buAutoNum type="arabicPeriod"/>
            </a:pPr>
            <a:r>
              <a:rPr lang="en-IN" b="1" dirty="0"/>
              <a:t>Activate</a:t>
            </a:r>
            <a:r>
              <a:rPr lang="en-IN" dirty="0"/>
              <a:t>: it activates the Angular components to display the page</a:t>
            </a:r>
          </a:p>
          <a:p>
            <a:pPr marL="914400" lvl="1" indent="-514350">
              <a:buFont typeface="+mj-lt"/>
              <a:buAutoNum type="arabicPeriod"/>
            </a:pPr>
            <a:r>
              <a:rPr lang="en-IN" b="1" dirty="0"/>
              <a:t>Manage</a:t>
            </a:r>
            <a:r>
              <a:rPr lang="en-IN" dirty="0"/>
              <a:t>: it manages navigation and repeats the process when a new URL is requested</a:t>
            </a:r>
          </a:p>
          <a:p>
            <a:r>
              <a:rPr lang="en-IN" dirty="0"/>
              <a:t>To remember the 7 steps, you can use the </a:t>
            </a:r>
            <a:r>
              <a:rPr lang="en-IN" b="1" dirty="0">
                <a:hlinkClick r:id="rId2"/>
              </a:rPr>
              <a:t>mnemonic</a:t>
            </a:r>
            <a:r>
              <a:rPr lang="en-IN" dirty="0"/>
              <a:t> </a:t>
            </a:r>
            <a:r>
              <a:rPr lang="en-IN" b="1" dirty="0"/>
              <a:t>PRIGRAM</a:t>
            </a:r>
            <a:r>
              <a:rPr lang="en-IN" dirty="0"/>
              <a:t>, where each letter represents a step in the routing process:</a:t>
            </a:r>
          </a:p>
        </p:txBody>
      </p:sp>
    </p:spTree>
    <p:extLst>
      <p:ext uri="{BB962C8B-B14F-4D97-AF65-F5344CB8AC3E}">
        <p14:creationId xmlns:p14="http://schemas.microsoft.com/office/powerpoint/2010/main" val="30204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Configuring Routes</a:t>
            </a:r>
            <a:endParaRPr lang="en-US" dirty="0"/>
          </a:p>
        </p:txBody>
      </p:sp>
      <p:sp>
        <p:nvSpPr>
          <p:cNvPr id="3" name="Content Placeholder 2"/>
          <p:cNvSpPr>
            <a:spLocks noGrp="1"/>
          </p:cNvSpPr>
          <p:nvPr>
            <p:ph idx="1"/>
          </p:nvPr>
        </p:nvSpPr>
        <p:spPr/>
        <p:txBody>
          <a:bodyPr>
            <a:normAutofit/>
          </a:bodyPr>
          <a:lstStyle/>
          <a:p>
            <a:pPr marL="0" lvl="0" indent="0" eaLnBrk="0" fontAlgn="base" hangingPunct="0">
              <a:spcBef>
                <a:spcPct val="0"/>
              </a:spcBef>
              <a:spcAft>
                <a:spcPct val="0"/>
              </a:spcAft>
              <a:buNone/>
            </a:pPr>
            <a:endParaRPr lang="en-US" sz="4400" dirty="0">
              <a:latin typeface="Arial" panose="020B0604020202020204" pitchFamily="34" charset="0"/>
            </a:endParaRPr>
          </a:p>
          <a:p>
            <a:endParaRPr lang="en-US" b="1" dirty="0"/>
          </a:p>
          <a:p>
            <a:endParaRPr lang="en-US" dirty="0"/>
          </a:p>
          <a:p>
            <a:endParaRPr lang="en-US" dirty="0"/>
          </a:p>
        </p:txBody>
      </p:sp>
      <p:pic>
        <p:nvPicPr>
          <p:cNvPr id="11" name="Picture 10"/>
          <p:cNvPicPr>
            <a:picLocks noChangeAspect="1"/>
          </p:cNvPicPr>
          <p:nvPr/>
        </p:nvPicPr>
        <p:blipFill>
          <a:blip r:embed="rId2"/>
          <a:stretch>
            <a:fillRect/>
          </a:stretch>
        </p:blipFill>
        <p:spPr>
          <a:xfrm>
            <a:off x="19450" y="1406189"/>
            <a:ext cx="9125248" cy="4336970"/>
          </a:xfrm>
          <a:prstGeom prst="rect">
            <a:avLst/>
          </a:prstGeom>
        </p:spPr>
      </p:pic>
    </p:spTree>
    <p:extLst>
      <p:ext uri="{BB962C8B-B14F-4D97-AF65-F5344CB8AC3E}">
        <p14:creationId xmlns:p14="http://schemas.microsoft.com/office/powerpoint/2010/main" val="33269025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RouterLink</a:t>
            </a:r>
            <a:r>
              <a:rPr lang="en-US" dirty="0"/>
              <a:t> and </a:t>
            </a:r>
            <a:r>
              <a:rPr lang="en-US" dirty="0" err="1"/>
              <a:t>RouterLinkActive</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RouterLink</a:t>
            </a:r>
            <a:r>
              <a:rPr lang="en-US" dirty="0"/>
              <a:t> is a directive that is used to bind a route with clickable HTML element. </a:t>
            </a:r>
          </a:p>
          <a:p>
            <a:r>
              <a:rPr lang="en-US" dirty="0" err="1"/>
              <a:t>RouterLinkActive</a:t>
            </a:r>
            <a:r>
              <a:rPr lang="en-US" dirty="0"/>
              <a:t> is a directive that is used to add or remove CSS classes. When the HTML element with </a:t>
            </a:r>
            <a:r>
              <a:rPr lang="en-US" dirty="0" err="1"/>
              <a:t>RouterLink</a:t>
            </a:r>
            <a:r>
              <a:rPr lang="en-US" dirty="0"/>
              <a:t> binding is clicked then the CSS classes bound with </a:t>
            </a:r>
            <a:r>
              <a:rPr lang="en-US" dirty="0" err="1"/>
              <a:t>RouterLinkActive</a:t>
            </a:r>
            <a:r>
              <a:rPr lang="en-US" dirty="0"/>
              <a:t> will be active. These </a:t>
            </a:r>
          </a:p>
          <a:p>
            <a:endParaRPr lang="en-US" dirty="0"/>
          </a:p>
          <a:p>
            <a:endParaRPr lang="en-US" dirty="0"/>
          </a:p>
          <a:p>
            <a:endParaRPr lang="en-US" dirty="0"/>
          </a:p>
          <a:p>
            <a:r>
              <a:rPr lang="en-US" dirty="0"/>
              <a:t>In the first link </a:t>
            </a:r>
            <a:r>
              <a:rPr lang="en-US" dirty="0" err="1"/>
              <a:t>routerLink</a:t>
            </a:r>
            <a:r>
              <a:rPr lang="en-US" dirty="0"/>
              <a:t> is bound with a route and </a:t>
            </a:r>
            <a:r>
              <a:rPr lang="en-US" dirty="0" err="1"/>
              <a:t>routerLinkActive</a:t>
            </a:r>
            <a:r>
              <a:rPr lang="en-US" dirty="0"/>
              <a:t> is bound with a CSS class. When this linked will be clicked then the associated CSS class will be activated. In the second link we are binding only </a:t>
            </a:r>
            <a:r>
              <a:rPr lang="en-US" dirty="0" err="1"/>
              <a:t>routerLink</a:t>
            </a:r>
            <a:r>
              <a:rPr lang="en-US" dirty="0"/>
              <a:t> with a parameter directives are used are follows.</a:t>
            </a:r>
          </a:p>
          <a:p>
            <a:pPr marL="0" indent="0">
              <a:buNone/>
            </a:pPr>
            <a:endParaRPr lang="en-US" dirty="0"/>
          </a:p>
        </p:txBody>
      </p:sp>
      <p:pic>
        <p:nvPicPr>
          <p:cNvPr id="7" name="Picture 6"/>
          <p:cNvPicPr>
            <a:picLocks noChangeAspect="1"/>
          </p:cNvPicPr>
          <p:nvPr/>
        </p:nvPicPr>
        <p:blipFill>
          <a:blip r:embed="rId2"/>
          <a:stretch>
            <a:fillRect/>
          </a:stretch>
        </p:blipFill>
        <p:spPr>
          <a:xfrm>
            <a:off x="469032" y="3217419"/>
            <a:ext cx="8477250" cy="647700"/>
          </a:xfrm>
          <a:prstGeom prst="rect">
            <a:avLst/>
          </a:prstGeom>
        </p:spPr>
      </p:pic>
    </p:spTree>
    <p:extLst>
      <p:ext uri="{BB962C8B-B14F-4D97-AF65-F5344CB8AC3E}">
        <p14:creationId xmlns:p14="http://schemas.microsoft.com/office/powerpoint/2010/main" val="16522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RouterOutlet</a:t>
            </a:r>
            <a:endParaRPr lang="en-US" dirty="0"/>
          </a:p>
        </p:txBody>
      </p:sp>
      <p:sp>
        <p:nvSpPr>
          <p:cNvPr id="3" name="Content Placeholder 2"/>
          <p:cNvSpPr>
            <a:spLocks noGrp="1"/>
          </p:cNvSpPr>
          <p:nvPr>
            <p:ph idx="1"/>
          </p:nvPr>
        </p:nvSpPr>
        <p:spPr/>
        <p:txBody>
          <a:bodyPr/>
          <a:lstStyle/>
          <a:p>
            <a:r>
              <a:rPr lang="en-US" dirty="0" err="1"/>
              <a:t>RouterOutlet</a:t>
            </a:r>
            <a:r>
              <a:rPr lang="en-US" dirty="0"/>
              <a:t> is a directive that is used as is to mark where the router displays a view. Find the code snippet.</a:t>
            </a:r>
          </a:p>
          <a:p>
            <a:r>
              <a:rPr lang="en-IN" dirty="0" err="1"/>
              <a:t>RouterOutlet</a:t>
            </a:r>
            <a:r>
              <a:rPr lang="en-IN" dirty="0"/>
              <a:t> directive tells our router where to render the content in the view.</a:t>
            </a:r>
          </a:p>
          <a:p>
            <a:endParaRPr lang="en-IN" dirty="0"/>
          </a:p>
          <a:p>
            <a:endParaRPr lang="en-US" dirty="0"/>
          </a:p>
          <a:p>
            <a:endParaRPr lang="en-US" dirty="0"/>
          </a:p>
        </p:txBody>
      </p:sp>
      <p:pic>
        <p:nvPicPr>
          <p:cNvPr id="6" name="Picture 5"/>
          <p:cNvPicPr>
            <a:picLocks noChangeAspect="1"/>
          </p:cNvPicPr>
          <p:nvPr/>
        </p:nvPicPr>
        <p:blipFill>
          <a:blip r:embed="rId2"/>
          <a:stretch>
            <a:fillRect/>
          </a:stretch>
        </p:blipFill>
        <p:spPr>
          <a:xfrm>
            <a:off x="538320" y="4365104"/>
            <a:ext cx="8124825" cy="1552575"/>
          </a:xfrm>
          <a:prstGeom prst="rect">
            <a:avLst/>
          </a:prstGeom>
        </p:spPr>
      </p:pic>
    </p:spTree>
    <p:extLst>
      <p:ext uri="{BB962C8B-B14F-4D97-AF65-F5344CB8AC3E}">
        <p14:creationId xmlns:p14="http://schemas.microsoft.com/office/powerpoint/2010/main" val="134318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TypeScript</a:t>
            </a:r>
            <a:r>
              <a:rPr lang="en-US" dirty="0"/>
              <a:t> Compiler</a:t>
            </a:r>
          </a:p>
        </p:txBody>
      </p:sp>
      <p:pic>
        <p:nvPicPr>
          <p:cNvPr id="4" name="Content Placeholder 3"/>
          <p:cNvPicPr>
            <a:picLocks noGrp="1" noChangeAspect="1"/>
          </p:cNvPicPr>
          <p:nvPr>
            <p:ph idx="1"/>
          </p:nvPr>
        </p:nvPicPr>
        <p:blipFill>
          <a:blip r:embed="rId2"/>
          <a:stretch>
            <a:fillRect/>
          </a:stretch>
        </p:blipFill>
        <p:spPr>
          <a:xfrm>
            <a:off x="837381" y="1417638"/>
            <a:ext cx="7469237" cy="1664110"/>
          </a:xfrm>
          <a:prstGeom prst="rect">
            <a:avLst/>
          </a:prstGeom>
        </p:spPr>
      </p:pic>
      <p:pic>
        <p:nvPicPr>
          <p:cNvPr id="5" name="Picture 4"/>
          <p:cNvPicPr>
            <a:picLocks noChangeAspect="1"/>
          </p:cNvPicPr>
          <p:nvPr/>
        </p:nvPicPr>
        <p:blipFill>
          <a:blip r:embed="rId3"/>
          <a:stretch>
            <a:fillRect/>
          </a:stretch>
        </p:blipFill>
        <p:spPr>
          <a:xfrm>
            <a:off x="2696196" y="3068180"/>
            <a:ext cx="3751606" cy="3586580"/>
          </a:xfrm>
          <a:prstGeom prst="rect">
            <a:avLst/>
          </a:prstGeom>
        </p:spPr>
      </p:pic>
    </p:spTree>
    <p:extLst>
      <p:ext uri="{BB962C8B-B14F-4D97-AF65-F5344CB8AC3E}">
        <p14:creationId xmlns:p14="http://schemas.microsoft.com/office/powerpoint/2010/main" val="109158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04664"/>
            <a:ext cx="8291264" cy="5721499"/>
          </a:xfrm>
        </p:spPr>
        <p:txBody>
          <a:bodyPr/>
          <a:lstStyle/>
          <a:p>
            <a:r>
              <a:rPr lang="en-US" b="1" dirty="0" err="1"/>
              <a:t>RouterModule</a:t>
            </a:r>
            <a:r>
              <a:rPr lang="en-US" b="1" dirty="0"/>
              <a:t> - </a:t>
            </a:r>
            <a:r>
              <a:rPr lang="en-US" i="1" dirty="0" err="1"/>
              <a:t>forRoot</a:t>
            </a:r>
            <a:endParaRPr lang="en-US" b="1" dirty="0"/>
          </a:p>
          <a:p>
            <a:pPr lvl="3" indent="-342900"/>
            <a:r>
              <a:rPr lang="en-US" i="1" dirty="0" err="1"/>
              <a:t>RouterModule.forRoot</a:t>
            </a:r>
            <a:r>
              <a:rPr lang="en-US" dirty="0"/>
              <a:t> takes the Routes array as an argument and returns a configured router module. </a:t>
            </a:r>
          </a:p>
          <a:p>
            <a:pPr lvl="3" indent="-342900"/>
            <a:r>
              <a:rPr lang="en-IN" dirty="0" err="1"/>
              <a:t>RouterModule.forRoot</a:t>
            </a:r>
            <a:r>
              <a:rPr lang="en-IN" dirty="0"/>
              <a:t>(routes): creates a routing module that includes the router directives, the route configuration and the router service</a:t>
            </a:r>
          </a:p>
          <a:p>
            <a:pPr lvl="3" indent="-342900"/>
            <a:r>
              <a:rPr lang="en-IN" dirty="0" err="1"/>
              <a:t>RouterModule.forChild</a:t>
            </a:r>
            <a:r>
              <a:rPr lang="en-IN" dirty="0"/>
              <a:t>(routes): creates a routing module that includes the router directives, the route configuration but not the router service.</a:t>
            </a:r>
            <a:endParaRPr lang="en-US" dirty="0"/>
          </a:p>
          <a:p>
            <a:pPr marL="1257300" lvl="3" indent="0">
              <a:buNone/>
            </a:pPr>
            <a:r>
              <a:rPr lang="en-US" dirty="0"/>
              <a:t>The following sample shows how we import this module in an </a:t>
            </a:r>
            <a:r>
              <a:rPr lang="en-US" dirty="0" err="1"/>
              <a:t>app.routes.ts</a:t>
            </a:r>
            <a:r>
              <a:rPr lang="en-US" dirty="0"/>
              <a:t> file.</a:t>
            </a:r>
          </a:p>
          <a:p>
            <a:pPr marL="1257300" lvl="3" indent="0">
              <a:buNone/>
            </a:pPr>
            <a:r>
              <a:rPr lang="en-US" dirty="0"/>
              <a:t>	</a:t>
            </a:r>
          </a:p>
          <a:p>
            <a:pPr marL="0" indent="0">
              <a:buNone/>
            </a:pPr>
            <a:endParaRPr lang="en-US" dirty="0"/>
          </a:p>
        </p:txBody>
      </p:sp>
      <p:pic>
        <p:nvPicPr>
          <p:cNvPr id="6" name="Picture 5"/>
          <p:cNvPicPr>
            <a:picLocks noChangeAspect="1"/>
          </p:cNvPicPr>
          <p:nvPr/>
        </p:nvPicPr>
        <p:blipFill>
          <a:blip r:embed="rId2"/>
          <a:stretch>
            <a:fillRect/>
          </a:stretch>
        </p:blipFill>
        <p:spPr>
          <a:xfrm>
            <a:off x="1250340" y="4221088"/>
            <a:ext cx="6643319" cy="2542505"/>
          </a:xfrm>
          <a:prstGeom prst="rect">
            <a:avLst/>
          </a:prstGeom>
        </p:spPr>
      </p:pic>
    </p:spTree>
    <p:extLst>
      <p:ext uri="{BB962C8B-B14F-4D97-AF65-F5344CB8AC3E}">
        <p14:creationId xmlns:p14="http://schemas.microsoft.com/office/powerpoint/2010/main" val="139758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routing</a:t>
            </a:r>
          </a:p>
        </p:txBody>
      </p:sp>
      <p:sp>
        <p:nvSpPr>
          <p:cNvPr id="3" name="Content Placeholder 2"/>
          <p:cNvSpPr>
            <a:spLocks noGrp="1"/>
          </p:cNvSpPr>
          <p:nvPr>
            <p:ph idx="1"/>
          </p:nvPr>
        </p:nvSpPr>
        <p:spPr/>
        <p:txBody>
          <a:bodyPr/>
          <a:lstStyle/>
          <a:p>
            <a:r>
              <a:rPr lang="en-US" dirty="0"/>
              <a:t>Step1 : create a route file (</a:t>
            </a:r>
            <a:r>
              <a:rPr lang="en-US" dirty="0" err="1"/>
              <a:t>app.route.ts</a:t>
            </a:r>
            <a:r>
              <a:rPr lang="en-US" dirty="0"/>
              <a:t>)</a:t>
            </a:r>
          </a:p>
          <a:p>
            <a:r>
              <a:rPr lang="en-US" dirty="0"/>
              <a:t>Step 2: configure Route file</a:t>
            </a:r>
          </a:p>
          <a:p>
            <a:r>
              <a:rPr lang="en-US" dirty="0"/>
              <a:t>Step 3: Then import our routing configuration in the root of our application.</a:t>
            </a:r>
          </a:p>
          <a:p>
            <a:r>
              <a:rPr lang="en-US" dirty="0"/>
              <a:t>Step 4: create a components</a:t>
            </a:r>
          </a:p>
          <a:p>
            <a:r>
              <a:rPr lang="en-US" dirty="0"/>
              <a:t>Step 5 : add a component in Route file</a:t>
            </a:r>
          </a:p>
          <a:p>
            <a:r>
              <a:rPr lang="en-US" dirty="0"/>
              <a:t>Step 6: add link to app.component.html</a:t>
            </a:r>
          </a:p>
          <a:p>
            <a:endParaRPr lang="en-US" dirty="0"/>
          </a:p>
        </p:txBody>
      </p:sp>
    </p:spTree>
    <p:extLst>
      <p:ext uri="{BB962C8B-B14F-4D97-AF65-F5344CB8AC3E}">
        <p14:creationId xmlns:p14="http://schemas.microsoft.com/office/powerpoint/2010/main" val="27981843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Nested Child Routes</a:t>
            </a:r>
          </a:p>
        </p:txBody>
      </p:sp>
      <p:sp>
        <p:nvSpPr>
          <p:cNvPr id="3" name="Content Placeholder 2"/>
          <p:cNvSpPr>
            <a:spLocks noGrp="1"/>
          </p:cNvSpPr>
          <p:nvPr>
            <p:ph idx="1"/>
          </p:nvPr>
        </p:nvSpPr>
        <p:spPr/>
        <p:txBody>
          <a:bodyPr>
            <a:normAutofit/>
          </a:bodyPr>
          <a:lstStyle/>
          <a:p>
            <a:r>
              <a:rPr lang="en-US" dirty="0"/>
              <a:t>Understanding Child Routes</a:t>
            </a:r>
          </a:p>
          <a:p>
            <a:endParaRPr lang="en-US" dirty="0"/>
          </a:p>
          <a:p>
            <a:pPr marL="0" indent="0">
              <a:buNone/>
            </a:pPr>
            <a:endParaRPr lang="en-US" dirty="0"/>
          </a:p>
          <a:p>
            <a:pPr marL="0" indent="0">
              <a:buNone/>
            </a:pPr>
            <a:br>
              <a:rPr lang="en-US" dirty="0"/>
            </a:br>
            <a:endParaRPr lang="en-US" dirty="0"/>
          </a:p>
        </p:txBody>
      </p:sp>
      <p:pic>
        <p:nvPicPr>
          <p:cNvPr id="4" name="Picture 3"/>
          <p:cNvPicPr>
            <a:picLocks noChangeAspect="1"/>
          </p:cNvPicPr>
          <p:nvPr/>
        </p:nvPicPr>
        <p:blipFill>
          <a:blip r:embed="rId2"/>
          <a:stretch>
            <a:fillRect/>
          </a:stretch>
        </p:blipFill>
        <p:spPr>
          <a:xfrm>
            <a:off x="475095" y="2132855"/>
            <a:ext cx="8057345" cy="4528665"/>
          </a:xfrm>
          <a:prstGeom prst="rect">
            <a:avLst/>
          </a:prstGeom>
        </p:spPr>
      </p:pic>
    </p:spTree>
    <p:extLst>
      <p:ext uri="{BB962C8B-B14F-4D97-AF65-F5344CB8AC3E}">
        <p14:creationId xmlns:p14="http://schemas.microsoft.com/office/powerpoint/2010/main" val="22052250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7101408"/>
            <a:ext cx="9875440" cy="364902"/>
          </a:xfrm>
        </p:spPr>
        <p:txBody>
          <a:bodyPr>
            <a:normAutofit fontScale="90000"/>
          </a:bodyPr>
          <a:lstStyle/>
          <a:p>
            <a:endParaRPr lang="en-US" dirty="0"/>
          </a:p>
        </p:txBody>
      </p:sp>
      <p:sp>
        <p:nvSpPr>
          <p:cNvPr id="3" name="Content Placeholder 2"/>
          <p:cNvSpPr>
            <a:spLocks noGrp="1"/>
          </p:cNvSpPr>
          <p:nvPr>
            <p:ph idx="1"/>
          </p:nvPr>
        </p:nvSpPr>
        <p:spPr>
          <a:xfrm>
            <a:off x="395536" y="188640"/>
            <a:ext cx="8291264" cy="5937523"/>
          </a:xfrm>
        </p:spPr>
        <p:txBody>
          <a:bodyPr/>
          <a:lstStyle/>
          <a:p>
            <a:r>
              <a:rPr lang="en-US" dirty="0"/>
              <a:t>Child Router Outlet</a:t>
            </a:r>
          </a:p>
          <a:p>
            <a:pPr lvl="1"/>
            <a:r>
              <a:rPr lang="en-US" sz="1700" dirty="0"/>
              <a:t>Find the diagram that shows child router outlet. We are using all components of our example in the diagram and by arrow we are showing which component will open in which component's &lt;router-outlet&gt;.</a:t>
            </a:r>
          </a:p>
          <a:p>
            <a:pPr marL="457200" lvl="1" indent="0">
              <a:buNone/>
            </a:pPr>
            <a:endParaRPr lang="en-US" dirty="0"/>
          </a:p>
        </p:txBody>
      </p:sp>
      <p:pic>
        <p:nvPicPr>
          <p:cNvPr id="6" name="Picture 5"/>
          <p:cNvPicPr>
            <a:picLocks noChangeAspect="1"/>
          </p:cNvPicPr>
          <p:nvPr/>
        </p:nvPicPr>
        <p:blipFill>
          <a:blip r:embed="rId2"/>
          <a:stretch>
            <a:fillRect/>
          </a:stretch>
        </p:blipFill>
        <p:spPr>
          <a:xfrm>
            <a:off x="611559" y="1772816"/>
            <a:ext cx="7950563" cy="4608512"/>
          </a:xfrm>
          <a:prstGeom prst="rect">
            <a:avLst/>
          </a:prstGeom>
        </p:spPr>
      </p:pic>
    </p:spTree>
    <p:extLst>
      <p:ext uri="{BB962C8B-B14F-4D97-AF65-F5344CB8AC3E}">
        <p14:creationId xmlns:p14="http://schemas.microsoft.com/office/powerpoint/2010/main" val="4988534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Child Routes Module - Remember</a:t>
            </a:r>
            <a:br>
              <a:rPr lang="en-US" dirty="0"/>
            </a:br>
            <a:endParaRPr lang="en-US" dirty="0"/>
          </a:p>
        </p:txBody>
      </p:sp>
      <p:sp>
        <p:nvSpPr>
          <p:cNvPr id="3" name="Content Placeholder 2"/>
          <p:cNvSpPr>
            <a:spLocks noGrp="1"/>
          </p:cNvSpPr>
          <p:nvPr>
            <p:ph idx="1"/>
          </p:nvPr>
        </p:nvSpPr>
        <p:spPr/>
        <p:txBody>
          <a:bodyPr>
            <a:normAutofit/>
          </a:bodyPr>
          <a:lstStyle/>
          <a:p>
            <a:r>
              <a:rPr lang="en-US" dirty="0"/>
              <a:t>While creating our angular applications, we should follow angular recommended pattern as given below. </a:t>
            </a:r>
          </a:p>
          <a:p>
            <a:pPr marL="400050" lvl="1" indent="0">
              <a:buNone/>
            </a:pPr>
            <a:r>
              <a:rPr lang="en-US" dirty="0"/>
              <a:t>1. Each feature area should reside in its own folder. </a:t>
            </a:r>
          </a:p>
          <a:p>
            <a:pPr marL="400050" lvl="1" indent="0">
              <a:buNone/>
            </a:pPr>
            <a:r>
              <a:rPr lang="en-US" dirty="0"/>
              <a:t>2. Each area should have its own area root component. </a:t>
            </a:r>
          </a:p>
          <a:p>
            <a:pPr marL="400050" lvl="1" indent="0">
              <a:buNone/>
            </a:pPr>
            <a:r>
              <a:rPr lang="en-US" dirty="0"/>
              <a:t>3. Each area root component should have its own router outlet and child routes.</a:t>
            </a:r>
          </a:p>
        </p:txBody>
      </p:sp>
    </p:spTree>
    <p:extLst>
      <p:ext uri="{BB962C8B-B14F-4D97-AF65-F5344CB8AC3E}">
        <p14:creationId xmlns:p14="http://schemas.microsoft.com/office/powerpoint/2010/main" val="5994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child routes</a:t>
            </a:r>
          </a:p>
        </p:txBody>
      </p:sp>
      <p:sp>
        <p:nvSpPr>
          <p:cNvPr id="3" name="Content Placeholder 2"/>
          <p:cNvSpPr>
            <a:spLocks noGrp="1"/>
          </p:cNvSpPr>
          <p:nvPr>
            <p:ph idx="1"/>
          </p:nvPr>
        </p:nvSpPr>
        <p:spPr/>
        <p:txBody>
          <a:bodyPr/>
          <a:lstStyle/>
          <a:p>
            <a:r>
              <a:rPr lang="en-US" dirty="0"/>
              <a:t>Step 1: Create a child component inside parent component folder</a:t>
            </a:r>
          </a:p>
          <a:p>
            <a:pPr lvl="1"/>
            <a:r>
              <a:rPr lang="en-US" dirty="0" err="1"/>
              <a:t>ng</a:t>
            </a:r>
            <a:r>
              <a:rPr lang="en-US" dirty="0"/>
              <a:t> c </a:t>
            </a:r>
            <a:r>
              <a:rPr lang="en-US" dirty="0" err="1"/>
              <a:t>birlasoftChennai</a:t>
            </a:r>
            <a:r>
              <a:rPr lang="en-US" dirty="0"/>
              <a:t>/</a:t>
            </a:r>
            <a:r>
              <a:rPr lang="en-US" dirty="0" err="1"/>
              <a:t>branchOne</a:t>
            </a:r>
            <a:r>
              <a:rPr lang="en-US" dirty="0"/>
              <a:t> and </a:t>
            </a:r>
            <a:r>
              <a:rPr lang="en-US" dirty="0" err="1"/>
              <a:t>branchTwo</a:t>
            </a:r>
            <a:endParaRPr lang="en-US" dirty="0"/>
          </a:p>
          <a:p>
            <a:r>
              <a:rPr lang="en-US" dirty="0"/>
              <a:t>Step 2: Configuring </a:t>
            </a:r>
            <a:r>
              <a:rPr lang="en-US" dirty="0" err="1"/>
              <a:t>app.route.ts</a:t>
            </a:r>
            <a:r>
              <a:rPr lang="en-US" dirty="0"/>
              <a:t> file</a:t>
            </a:r>
          </a:p>
          <a:p>
            <a:pPr marL="0" indent="0">
              <a:buNone/>
            </a:pPr>
            <a:r>
              <a:rPr lang="en-US" dirty="0"/>
              <a:t>	- importing 2 component add children path</a:t>
            </a:r>
          </a:p>
          <a:p>
            <a:r>
              <a:rPr lang="en-US" dirty="0"/>
              <a:t>Step 3: Configuring router link parent component</a:t>
            </a:r>
          </a:p>
          <a:p>
            <a:r>
              <a:rPr lang="en-US" dirty="0"/>
              <a:t>Step 4: Run</a:t>
            </a:r>
          </a:p>
          <a:p>
            <a:pPr marL="0" indent="0">
              <a:buNone/>
            </a:pPr>
            <a:endParaRPr lang="en-US" dirty="0"/>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11131268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effectLst>
                  <a:outerShdw blurRad="38100" dist="38100" dir="2700000" algn="tl">
                    <a:srgbClr val="000000">
                      <a:alpha val="43137"/>
                    </a:srgbClr>
                  </a:outerShdw>
                </a:effectLst>
              </a:rPr>
              <a:t>Forms</a:t>
            </a:r>
            <a:endParaRPr lang="en-US" dirty="0"/>
          </a:p>
        </p:txBody>
      </p:sp>
      <p:sp>
        <p:nvSpPr>
          <p:cNvPr id="3" name="Content Placeholder 2"/>
          <p:cNvSpPr>
            <a:spLocks noGrp="1"/>
          </p:cNvSpPr>
          <p:nvPr>
            <p:ph idx="1"/>
          </p:nvPr>
        </p:nvSpPr>
        <p:spPr/>
        <p:txBody>
          <a:bodyPr>
            <a:normAutofit/>
          </a:bodyPr>
          <a:lstStyle/>
          <a:p>
            <a:r>
              <a:rPr lang="en-US" sz="2800" dirty="0"/>
              <a:t>In Angular, we can build forms with a template-driven or a model-driven approach. Here you'll learn to create template-driven forms and reactive form using Angular 4.</a:t>
            </a:r>
            <a:br>
              <a:rPr lang="en-US" sz="2800" dirty="0"/>
            </a:br>
            <a:endParaRPr lang="en-US" sz="2800" dirty="0"/>
          </a:p>
          <a:p>
            <a:endParaRPr lang="en-US" sz="2800" dirty="0"/>
          </a:p>
        </p:txBody>
      </p:sp>
      <p:pic>
        <p:nvPicPr>
          <p:cNvPr id="6" name="Picture 5"/>
          <p:cNvPicPr>
            <a:picLocks noChangeAspect="1"/>
          </p:cNvPicPr>
          <p:nvPr/>
        </p:nvPicPr>
        <p:blipFill>
          <a:blip r:embed="rId2"/>
          <a:stretch>
            <a:fillRect/>
          </a:stretch>
        </p:blipFill>
        <p:spPr>
          <a:xfrm>
            <a:off x="1259632" y="3465633"/>
            <a:ext cx="6896100" cy="3362325"/>
          </a:xfrm>
          <a:prstGeom prst="rect">
            <a:avLst/>
          </a:prstGeom>
        </p:spPr>
      </p:pic>
    </p:spTree>
    <p:extLst>
      <p:ext uri="{BB962C8B-B14F-4D97-AF65-F5344CB8AC3E}">
        <p14:creationId xmlns:p14="http://schemas.microsoft.com/office/powerpoint/2010/main" val="228574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p:txBody>
          <a:bodyPr>
            <a:normAutofit fontScale="85000" lnSpcReduction="10000"/>
          </a:bodyPr>
          <a:lstStyle/>
          <a:p>
            <a:r>
              <a:rPr lang="en-US" dirty="0"/>
              <a:t>Support two-way binding so that the input control values are in sync with the </a:t>
            </a:r>
            <a:r>
              <a:rPr lang="en-US" i="1" dirty="0"/>
              <a:t>component state.</a:t>
            </a:r>
          </a:p>
          <a:p>
            <a:r>
              <a:rPr lang="en-US" dirty="0"/>
              <a:t>Keep track of the form state and check whether the current state is valid or not. For instance, if the username has invalid characters, a red border should appear around the input field for the username.</a:t>
            </a:r>
          </a:p>
          <a:p>
            <a:r>
              <a:rPr lang="en-US" dirty="0"/>
              <a:t>Have a mechanism to display validation errors properly.</a:t>
            </a:r>
          </a:p>
          <a:p>
            <a:r>
              <a:rPr lang="en-US" dirty="0"/>
              <a:t>Enable or disable certain parts of the form unless some validation criteria are met.</a:t>
            </a:r>
          </a:p>
        </p:txBody>
      </p:sp>
    </p:spTree>
    <p:extLst>
      <p:ext uri="{BB962C8B-B14F-4D97-AF65-F5344CB8AC3E}">
        <p14:creationId xmlns:p14="http://schemas.microsoft.com/office/powerpoint/2010/main" val="4248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082" y="28285"/>
            <a:ext cx="6839835" cy="3315735"/>
          </a:xfrm>
          <a:prstGeom prst="rect">
            <a:avLst/>
          </a:prstGeom>
        </p:spPr>
      </p:pic>
      <p:pic>
        <p:nvPicPr>
          <p:cNvPr id="5" name="Picture 4"/>
          <p:cNvPicPr>
            <a:picLocks noChangeAspect="1"/>
          </p:cNvPicPr>
          <p:nvPr/>
        </p:nvPicPr>
        <p:blipFill>
          <a:blip r:embed="rId3"/>
          <a:stretch>
            <a:fillRect/>
          </a:stretch>
        </p:blipFill>
        <p:spPr>
          <a:xfrm>
            <a:off x="1152082" y="3254928"/>
            <a:ext cx="7115175" cy="3590925"/>
          </a:xfrm>
          <a:prstGeom prst="rect">
            <a:avLst/>
          </a:prstGeom>
        </p:spPr>
      </p:pic>
    </p:spTree>
    <p:extLst>
      <p:ext uri="{BB962C8B-B14F-4D97-AF65-F5344CB8AC3E}">
        <p14:creationId xmlns:p14="http://schemas.microsoft.com/office/powerpoint/2010/main" val="213873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p>
        </p:txBody>
      </p:sp>
      <p:pic>
        <p:nvPicPr>
          <p:cNvPr id="4" name="Picture 3"/>
          <p:cNvPicPr>
            <a:picLocks noChangeAspect="1"/>
          </p:cNvPicPr>
          <p:nvPr/>
        </p:nvPicPr>
        <p:blipFill>
          <a:blip r:embed="rId2"/>
          <a:stretch>
            <a:fillRect/>
          </a:stretch>
        </p:blipFill>
        <p:spPr>
          <a:xfrm>
            <a:off x="609883" y="1722511"/>
            <a:ext cx="7924233" cy="4281339"/>
          </a:xfrm>
          <a:prstGeom prst="rect">
            <a:avLst/>
          </a:prstGeom>
        </p:spPr>
      </p:pic>
    </p:spTree>
    <p:extLst>
      <p:ext uri="{BB962C8B-B14F-4D97-AF65-F5344CB8AC3E}">
        <p14:creationId xmlns:p14="http://schemas.microsoft.com/office/powerpoint/2010/main" val="186308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Preferred Language?</a:t>
            </a:r>
          </a:p>
        </p:txBody>
      </p:sp>
      <p:pic>
        <p:nvPicPr>
          <p:cNvPr id="4" name="Content Placeholder 3"/>
          <p:cNvPicPr>
            <a:picLocks noGrp="1" noChangeAspect="1"/>
          </p:cNvPicPr>
          <p:nvPr>
            <p:ph idx="1"/>
          </p:nvPr>
        </p:nvPicPr>
        <p:blipFill>
          <a:blip r:embed="rId2"/>
          <a:stretch>
            <a:fillRect/>
          </a:stretch>
        </p:blipFill>
        <p:spPr>
          <a:xfrm>
            <a:off x="1080195" y="1628800"/>
            <a:ext cx="7606605" cy="4486795"/>
          </a:xfrm>
          <a:prstGeom prst="rect">
            <a:avLst/>
          </a:prstGeom>
        </p:spPr>
      </p:pic>
    </p:spTree>
    <p:extLst>
      <p:ext uri="{BB962C8B-B14F-4D97-AF65-F5344CB8AC3E}">
        <p14:creationId xmlns:p14="http://schemas.microsoft.com/office/powerpoint/2010/main" val="28630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rPr>
              <a:t>Template-Driven Forms</a:t>
            </a:r>
            <a:endParaRPr lang="en-US" dirty="0">
              <a:solidFill>
                <a:schemeClr val="accent6">
                  <a:lumMod val="75000"/>
                </a:schemeClr>
              </a:solidFill>
            </a:endParaRPr>
          </a:p>
        </p:txBody>
      </p:sp>
      <p:sp>
        <p:nvSpPr>
          <p:cNvPr id="3" name="Content Placeholder 2"/>
          <p:cNvSpPr>
            <a:spLocks noGrp="1"/>
          </p:cNvSpPr>
          <p:nvPr>
            <p:ph idx="1"/>
          </p:nvPr>
        </p:nvSpPr>
        <p:spPr/>
        <p:txBody>
          <a:bodyPr>
            <a:normAutofit fontScale="85000" lnSpcReduction="20000"/>
          </a:bodyPr>
          <a:lstStyle/>
          <a:p>
            <a:pPr fontAlgn="base"/>
            <a:r>
              <a:rPr lang="en-US" b="1" dirty="0"/>
              <a:t>template-driven forms</a:t>
            </a:r>
            <a:r>
              <a:rPr lang="en-US" dirty="0"/>
              <a:t> place the emphasis on developing a form within an HTML template and handling most of the logic for the form-inputs, data validation, saving, and updating-in form directives placed within that template.</a:t>
            </a:r>
          </a:p>
          <a:p>
            <a:pPr fontAlgn="base"/>
            <a:r>
              <a:rPr lang="en-US" dirty="0"/>
              <a:t>Very less code required because most of the forms related work have been done by the angular framework itself.</a:t>
            </a:r>
          </a:p>
          <a:p>
            <a:pPr fontAlgn="base"/>
            <a:r>
              <a:rPr lang="en-US" dirty="0"/>
              <a:t>Heavy use of the </a:t>
            </a:r>
            <a:r>
              <a:rPr lang="en-US" dirty="0" err="1"/>
              <a:t>ngModel</a:t>
            </a:r>
            <a:r>
              <a:rPr lang="en-US" dirty="0"/>
              <a:t> form directive</a:t>
            </a:r>
          </a:p>
          <a:p>
            <a:pPr fontAlgn="base"/>
            <a:r>
              <a:rPr lang="en-US" dirty="0" err="1"/>
              <a:t>FormModule</a:t>
            </a:r>
            <a:r>
              <a:rPr lang="en-US" dirty="0"/>
              <a:t> must be imported into app-</a:t>
            </a:r>
            <a:r>
              <a:rPr lang="en-US" dirty="0" err="1"/>
              <a:t>module.ts</a:t>
            </a:r>
            <a:endParaRPr lang="en-US" dirty="0"/>
          </a:p>
          <a:p>
            <a:pPr fontAlgn="base"/>
            <a:r>
              <a:rPr lang="en-US" dirty="0" err="1"/>
              <a:t>FormModule</a:t>
            </a:r>
            <a:r>
              <a:rPr lang="en-US" dirty="0"/>
              <a:t> is available for following package</a:t>
            </a:r>
          </a:p>
          <a:p>
            <a:pPr fontAlgn="base"/>
            <a:r>
              <a:rPr lang="en-US" dirty="0"/>
              <a:t>import { </a:t>
            </a:r>
            <a:r>
              <a:rPr lang="en-US" dirty="0" err="1"/>
              <a:t>FormsModule</a:t>
            </a:r>
            <a:r>
              <a:rPr lang="en-US" dirty="0"/>
              <a:t> } from ‘@angular/forms’;</a:t>
            </a:r>
          </a:p>
          <a:p>
            <a:endParaRPr lang="en-US" dirty="0"/>
          </a:p>
        </p:txBody>
      </p:sp>
    </p:spTree>
    <p:extLst>
      <p:ext uri="{BB962C8B-B14F-4D97-AF65-F5344CB8AC3E}">
        <p14:creationId xmlns:p14="http://schemas.microsoft.com/office/powerpoint/2010/main" val="32088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76672"/>
            <a:ext cx="8928992" cy="432048"/>
          </a:xfrm>
        </p:spPr>
        <p:txBody>
          <a:bodyPr>
            <a:noAutofit/>
          </a:bodyPr>
          <a:lstStyle/>
          <a:p>
            <a:pPr fontAlgn="base"/>
            <a:r>
              <a:rPr lang="en-US" sz="3800" b="1" dirty="0"/>
              <a:t>Two Important Directives for form building:</a:t>
            </a:r>
            <a:endParaRPr lang="en-US" sz="3800" dirty="0"/>
          </a:p>
        </p:txBody>
      </p:sp>
      <p:sp>
        <p:nvSpPr>
          <p:cNvPr id="3" name="Content Placeholder 2"/>
          <p:cNvSpPr>
            <a:spLocks noGrp="1"/>
          </p:cNvSpPr>
          <p:nvPr>
            <p:ph idx="1"/>
          </p:nvPr>
        </p:nvSpPr>
        <p:spPr/>
        <p:txBody>
          <a:bodyPr>
            <a:normAutofit fontScale="85000" lnSpcReduction="10000"/>
          </a:bodyPr>
          <a:lstStyle/>
          <a:p>
            <a:pPr marL="0" indent="0" fontAlgn="base">
              <a:buNone/>
            </a:pPr>
            <a:r>
              <a:rPr lang="en-US" dirty="0"/>
              <a:t>• </a:t>
            </a:r>
            <a:r>
              <a:rPr lang="en-US" dirty="0" err="1"/>
              <a:t>NgForm</a:t>
            </a:r>
            <a:r>
              <a:rPr lang="en-US" dirty="0"/>
              <a:t> • </a:t>
            </a:r>
            <a:r>
              <a:rPr lang="en-US" dirty="0" err="1"/>
              <a:t>ngModel</a:t>
            </a:r>
            <a:endParaRPr lang="en-US" dirty="0"/>
          </a:p>
          <a:p>
            <a:pPr fontAlgn="base"/>
            <a:r>
              <a:rPr lang="en-US" b="1" dirty="0" err="1"/>
              <a:t>ngForm</a:t>
            </a:r>
            <a:r>
              <a:rPr lang="en-US" b="1" dirty="0"/>
              <a:t>:</a:t>
            </a:r>
          </a:p>
          <a:p>
            <a:pPr lvl="1" fontAlgn="base"/>
            <a:r>
              <a:rPr lang="en-US" b="1" dirty="0"/>
              <a:t> </a:t>
            </a:r>
            <a:r>
              <a:rPr lang="en-US" dirty="0"/>
              <a:t>It plays a great role in form building, this angular directive concrete values of all HTML elements of form.</a:t>
            </a:r>
          </a:p>
          <a:p>
            <a:pPr lvl="1" fontAlgn="base"/>
            <a:r>
              <a:rPr lang="en-US" dirty="0"/>
              <a:t>We can say that by using this directive we are capable to create form object.</a:t>
            </a:r>
          </a:p>
          <a:p>
            <a:pPr fontAlgn="base"/>
            <a:r>
              <a:rPr lang="en-US" b="1" dirty="0" err="1"/>
              <a:t>NgModel</a:t>
            </a:r>
            <a:r>
              <a:rPr lang="en-US" dirty="0"/>
              <a:t>: </a:t>
            </a:r>
          </a:p>
          <a:p>
            <a:pPr lvl="1" fontAlgn="base"/>
            <a:r>
              <a:rPr lang="en-US" dirty="0"/>
              <a:t>This directive has used no binding, one-way and two-way data binding.</a:t>
            </a:r>
          </a:p>
          <a:p>
            <a:pPr lvl="1" fontAlgn="base"/>
            <a:r>
              <a:rPr lang="en-US" dirty="0"/>
              <a:t>It is responsible to hold values of HTML elements.</a:t>
            </a:r>
          </a:p>
          <a:p>
            <a:pPr lvl="1" fontAlgn="base"/>
            <a:r>
              <a:rPr lang="en-US" dirty="0"/>
              <a:t>It is also used to validate HTML elements values.</a:t>
            </a:r>
          </a:p>
          <a:p>
            <a:endParaRPr lang="en-US" dirty="0"/>
          </a:p>
        </p:txBody>
      </p:sp>
    </p:spTree>
    <p:extLst>
      <p:ext uri="{BB962C8B-B14F-4D97-AF65-F5344CB8AC3E}">
        <p14:creationId xmlns:p14="http://schemas.microsoft.com/office/powerpoint/2010/main" val="20542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lumMod val="75000"/>
                  </a:schemeClr>
                </a:solidFill>
              </a:rPr>
              <a:t>Reactive or Model Driven Forms</a:t>
            </a:r>
            <a:br>
              <a:rPr lang="en-US" b="1" dirty="0">
                <a:solidFill>
                  <a:schemeClr val="accent6">
                    <a:lumMod val="75000"/>
                  </a:schemeClr>
                </a:solidFill>
              </a:rPr>
            </a:br>
            <a:endParaRPr lang="en-US" dirty="0">
              <a:solidFill>
                <a:schemeClr val="accent6">
                  <a:lumMod val="75000"/>
                </a:schemeClr>
              </a:solidFill>
            </a:endParaRPr>
          </a:p>
        </p:txBody>
      </p:sp>
      <p:sp>
        <p:nvSpPr>
          <p:cNvPr id="3" name="Content Placeholder 2"/>
          <p:cNvSpPr>
            <a:spLocks noGrp="1"/>
          </p:cNvSpPr>
          <p:nvPr>
            <p:ph idx="1"/>
          </p:nvPr>
        </p:nvSpPr>
        <p:spPr/>
        <p:txBody>
          <a:bodyPr>
            <a:normAutofit fontScale="85000" lnSpcReduction="20000"/>
          </a:bodyPr>
          <a:lstStyle/>
          <a:p>
            <a:pPr fontAlgn="base"/>
            <a:r>
              <a:rPr lang="en-US" dirty="0"/>
              <a:t>In this approach, we have to add an additional layer of complexity and functionality by having you to declare the model of the form in your component class.</a:t>
            </a:r>
          </a:p>
          <a:p>
            <a:pPr fontAlgn="base"/>
            <a:r>
              <a:rPr lang="en-US" dirty="0"/>
              <a:t>We represent the form as a model composed of instances of </a:t>
            </a:r>
            <a:r>
              <a:rPr lang="en-US" dirty="0" err="1"/>
              <a:t>FormGroups</a:t>
            </a:r>
            <a:r>
              <a:rPr lang="en-US" dirty="0"/>
              <a:t> and </a:t>
            </a:r>
            <a:r>
              <a:rPr lang="en-US" dirty="0" err="1"/>
              <a:t>FormControls</a:t>
            </a:r>
            <a:r>
              <a:rPr lang="en-US" dirty="0"/>
              <a:t>.</a:t>
            </a:r>
          </a:p>
          <a:p>
            <a:pPr fontAlgn="base"/>
            <a:r>
              <a:rPr lang="en-US" dirty="0"/>
              <a:t>HTML for our form isn’t automatically created for us in model-driven approach.</a:t>
            </a:r>
          </a:p>
          <a:p>
            <a:pPr fontAlgn="base"/>
            <a:r>
              <a:rPr lang="en-US" dirty="0"/>
              <a:t>Need to write the HTML that represents our form and then explicitly link the HTML form elements to code on our component.</a:t>
            </a:r>
          </a:p>
          <a:p>
            <a:pPr fontAlgn="base"/>
            <a:r>
              <a:rPr lang="en-US" dirty="0"/>
              <a:t>We represent the form as a model composed of instances of </a:t>
            </a:r>
            <a:r>
              <a:rPr lang="en-US" dirty="0" err="1"/>
              <a:t>FormGroups</a:t>
            </a:r>
            <a:r>
              <a:rPr lang="en-US" dirty="0"/>
              <a:t> and </a:t>
            </a:r>
            <a:r>
              <a:rPr lang="en-US" dirty="0" err="1"/>
              <a:t>FormControls</a:t>
            </a:r>
            <a:r>
              <a:rPr lang="en-US" dirty="0"/>
              <a:t>.</a:t>
            </a:r>
          </a:p>
          <a:p>
            <a:endParaRPr lang="en-US" dirty="0"/>
          </a:p>
        </p:txBody>
      </p:sp>
    </p:spTree>
    <p:extLst>
      <p:ext uri="{BB962C8B-B14F-4D97-AF65-F5344CB8AC3E}">
        <p14:creationId xmlns:p14="http://schemas.microsoft.com/office/powerpoint/2010/main" val="181769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Step 1: import </a:t>
            </a:r>
            <a:r>
              <a:rPr lang="en-US" dirty="0" err="1"/>
              <a:t>ReactiveFormsModule</a:t>
            </a:r>
            <a:r>
              <a:rPr lang="en-US" dirty="0"/>
              <a:t> in module</a:t>
            </a:r>
          </a:p>
          <a:p>
            <a:pPr lvl="1"/>
            <a:r>
              <a:rPr lang="en-US" dirty="0"/>
              <a:t>import { </a:t>
            </a:r>
            <a:r>
              <a:rPr lang="en-US" dirty="0" err="1"/>
              <a:t>FormsModule</a:t>
            </a:r>
            <a:r>
              <a:rPr lang="en-US" dirty="0"/>
              <a:t>, </a:t>
            </a:r>
            <a:r>
              <a:rPr lang="en-US" dirty="0" err="1"/>
              <a:t>ReactiveFormsModule</a:t>
            </a:r>
            <a:r>
              <a:rPr lang="en-US" dirty="0"/>
              <a:t> } from '@angular/forms’</a:t>
            </a:r>
          </a:p>
          <a:p>
            <a:r>
              <a:rPr lang="en-US" dirty="0"/>
              <a:t>Step 2: Add a code in component file.</a:t>
            </a:r>
          </a:p>
          <a:p>
            <a:r>
              <a:rPr lang="en-US" dirty="0"/>
              <a:t>Step 3: import form group and </a:t>
            </a:r>
            <a:r>
              <a:rPr lang="en-US" dirty="0" err="1"/>
              <a:t>FormsModule</a:t>
            </a:r>
            <a:r>
              <a:rPr lang="en-US" dirty="0"/>
              <a:t> in component file.</a:t>
            </a:r>
          </a:p>
        </p:txBody>
      </p:sp>
      <p:sp>
        <p:nvSpPr>
          <p:cNvPr id="4" name="Rectangle 3">
            <a:extLst>
              <a:ext uri="{FF2B5EF4-FFF2-40B4-BE49-F238E27FC236}">
                <a16:creationId xmlns:a16="http://schemas.microsoft.com/office/drawing/2014/main" id="{3BB61804-C1F4-4D88-BC10-D9FB7FA9E874}"/>
              </a:ext>
            </a:extLst>
          </p:cNvPr>
          <p:cNvSpPr/>
          <p:nvPr/>
        </p:nvSpPr>
        <p:spPr>
          <a:xfrm>
            <a:off x="859002" y="5662394"/>
            <a:ext cx="7457414" cy="369332"/>
          </a:xfrm>
          <a:prstGeom prst="rect">
            <a:avLst/>
          </a:prstGeom>
        </p:spPr>
        <p:txBody>
          <a:bodyPr wrap="square">
            <a:spAutoFit/>
          </a:bodyPr>
          <a:lstStyle/>
          <a:p>
            <a:r>
              <a:rPr lang="en-IN" dirty="0"/>
              <a:t>https://plnkr.co/edit/5Bb1ex?p=preview</a:t>
            </a:r>
          </a:p>
        </p:txBody>
      </p:sp>
    </p:spTree>
    <p:extLst>
      <p:ext uri="{BB962C8B-B14F-4D97-AF65-F5344CB8AC3E}">
        <p14:creationId xmlns:p14="http://schemas.microsoft.com/office/powerpoint/2010/main" val="430481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sp>
        <p:nvSpPr>
          <p:cNvPr id="5" name="Content Placeholder 4"/>
          <p:cNvSpPr>
            <a:spLocks noGrp="1"/>
          </p:cNvSpPr>
          <p:nvPr>
            <p:ph idx="1"/>
          </p:nvPr>
        </p:nvSpPr>
        <p:spPr/>
        <p:txBody>
          <a:bodyPr>
            <a:normAutofit fontScale="92500" lnSpcReduction="10000"/>
          </a:bodyPr>
          <a:lstStyle/>
          <a:p>
            <a:r>
              <a:rPr lang="en-US" b="1" dirty="0"/>
              <a:t>Creating a Production Build</a:t>
            </a:r>
            <a:endParaRPr lang="en-US" dirty="0"/>
          </a:p>
          <a:p>
            <a:pPr lvl="1"/>
            <a:r>
              <a:rPr lang="en-US" dirty="0"/>
              <a:t>One of the tremendous benefits of the Angular CLI is the ability to create a production build of your app, along with AOT (Ahead of Time) compilation.</a:t>
            </a:r>
          </a:p>
          <a:p>
            <a:pPr marL="857250" lvl="1" indent="-457200"/>
            <a:r>
              <a:rPr lang="en-US" dirty="0"/>
              <a:t>In the end, the ultimate goal is to create an app that is as small as possible in file size. So, to demonstrate this, let's run the following command in the console within an Angular project setup to work with the CLI:</a:t>
            </a:r>
          </a:p>
          <a:p>
            <a:pPr marL="857250" lvl="1" indent="-457200"/>
            <a:r>
              <a:rPr lang="en-US" dirty="0"/>
              <a:t>When you run the </a:t>
            </a:r>
            <a:r>
              <a:rPr lang="en-US" b="1" dirty="0" err="1"/>
              <a:t>ng</a:t>
            </a:r>
            <a:r>
              <a:rPr lang="en-US" b="1" dirty="0"/>
              <a:t> build</a:t>
            </a:r>
            <a:r>
              <a:rPr lang="en-US" dirty="0"/>
              <a:t> command, it creates a </a:t>
            </a:r>
            <a:r>
              <a:rPr lang="en-US" b="1" dirty="0"/>
              <a:t>/</a:t>
            </a:r>
            <a:r>
              <a:rPr lang="en-US" b="1" dirty="0" err="1"/>
              <a:t>dist</a:t>
            </a:r>
            <a:r>
              <a:rPr lang="en-US" dirty="0"/>
              <a:t> folder. Here are the files and their associated sizes after running the above command.</a:t>
            </a:r>
          </a:p>
          <a:p>
            <a:endParaRPr lang="en-US" dirty="0"/>
          </a:p>
        </p:txBody>
      </p:sp>
    </p:spTree>
    <p:extLst>
      <p:ext uri="{BB962C8B-B14F-4D97-AF65-F5344CB8AC3E}">
        <p14:creationId xmlns:p14="http://schemas.microsoft.com/office/powerpoint/2010/main" val="40184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20888"/>
            <a:ext cx="8229600" cy="3705275"/>
          </a:xfrm>
        </p:spPr>
        <p:txBody>
          <a:bodyPr/>
          <a:lstStyle/>
          <a:p>
            <a:r>
              <a:rPr lang="en-US" dirty="0"/>
              <a:t>As you can see, we have a massive vendor.bundle.js file, because when you run </a:t>
            </a:r>
            <a:r>
              <a:rPr lang="en-US" b="1" dirty="0" err="1"/>
              <a:t>ng</a:t>
            </a:r>
            <a:r>
              <a:rPr lang="en-US" b="1" dirty="0"/>
              <a:t> build</a:t>
            </a:r>
            <a:r>
              <a:rPr lang="en-US" dirty="0"/>
              <a:t> without specifying the production environment, it doesn't make use of </a:t>
            </a:r>
            <a:r>
              <a:rPr lang="en-US" dirty="0" err="1"/>
              <a:t>uglifying</a:t>
            </a:r>
            <a:r>
              <a:rPr lang="en-US" dirty="0"/>
              <a:t> and tree-shaking.</a:t>
            </a:r>
          </a:p>
          <a:p>
            <a:r>
              <a:rPr lang="en-US" dirty="0"/>
              <a:t>Let's re-run the </a:t>
            </a:r>
            <a:r>
              <a:rPr lang="en-US" b="1" dirty="0" err="1"/>
              <a:t>ng</a:t>
            </a:r>
            <a:r>
              <a:rPr lang="en-US" b="1" dirty="0"/>
              <a:t> build</a:t>
            </a:r>
            <a:r>
              <a:rPr lang="en-US" dirty="0"/>
              <a:t> command, but specify the </a:t>
            </a:r>
            <a:r>
              <a:rPr lang="en-US" b="1" dirty="0"/>
              <a:t>--prod</a:t>
            </a:r>
            <a:r>
              <a:rPr lang="en-US" dirty="0"/>
              <a:t> flag (for production):</a:t>
            </a:r>
          </a:p>
          <a:p>
            <a:endParaRPr lang="en-US" dirty="0"/>
          </a:p>
        </p:txBody>
      </p:sp>
      <p:pic>
        <p:nvPicPr>
          <p:cNvPr id="5" name="Picture 4"/>
          <p:cNvPicPr>
            <a:picLocks noChangeAspect="1"/>
          </p:cNvPicPr>
          <p:nvPr/>
        </p:nvPicPr>
        <p:blipFill>
          <a:blip r:embed="rId2"/>
          <a:stretch>
            <a:fillRect/>
          </a:stretch>
        </p:blipFill>
        <p:spPr>
          <a:xfrm>
            <a:off x="295275" y="0"/>
            <a:ext cx="8848725" cy="2228850"/>
          </a:xfrm>
          <a:prstGeom prst="rect">
            <a:avLst/>
          </a:prstGeom>
        </p:spPr>
      </p:pic>
    </p:spTree>
    <p:extLst>
      <p:ext uri="{BB962C8B-B14F-4D97-AF65-F5344CB8AC3E}">
        <p14:creationId xmlns:p14="http://schemas.microsoft.com/office/powerpoint/2010/main" val="80044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435280" cy="5937523"/>
          </a:xfrm>
        </p:spPr>
        <p:txBody>
          <a:bodyPr>
            <a:normAutofit fontScale="92500"/>
          </a:bodyPr>
          <a:lstStyle/>
          <a:p>
            <a:r>
              <a:rPr lang="en-US" b="1" dirty="0"/>
              <a:t>Deploying your build</a:t>
            </a:r>
          </a:p>
          <a:p>
            <a:pPr lvl="1"/>
            <a:r>
              <a:rPr lang="en-US" dirty="0"/>
              <a:t>Now that our app is ready to go in the </a:t>
            </a:r>
            <a:r>
              <a:rPr lang="en-US" b="1" dirty="0"/>
              <a:t>/</a:t>
            </a:r>
            <a:r>
              <a:rPr lang="en-US" b="1" dirty="0" err="1"/>
              <a:t>dist</a:t>
            </a:r>
            <a:r>
              <a:rPr lang="en-US" dirty="0"/>
              <a:t> folder, what do we do to show it to the world?  Well, you have several options.</a:t>
            </a:r>
          </a:p>
          <a:p>
            <a:pPr lvl="1"/>
            <a:r>
              <a:rPr lang="en-US" dirty="0"/>
              <a:t>If our app does not contain a backend, you can simply take the contents of the </a:t>
            </a:r>
            <a:r>
              <a:rPr lang="en-US" b="1" dirty="0"/>
              <a:t>/</a:t>
            </a:r>
            <a:r>
              <a:rPr lang="en-US" b="1" dirty="0" err="1"/>
              <a:t>dist</a:t>
            </a:r>
            <a:r>
              <a:rPr lang="en-US" dirty="0"/>
              <a:t> folder and upload them to your site. The app will work if you're uploading it to the root public folder, such as </a:t>
            </a:r>
            <a:r>
              <a:rPr lang="en-US" b="1" dirty="0">
                <a:hlinkClick r:id="rId2"/>
              </a:rPr>
              <a:t>mysite.com</a:t>
            </a:r>
            <a:r>
              <a:rPr lang="en-US" dirty="0"/>
              <a:t>, but if it's within a sub folder such as </a:t>
            </a:r>
            <a:r>
              <a:rPr lang="en-US" b="1" dirty="0">
                <a:hlinkClick r:id="rId3"/>
              </a:rPr>
              <a:t>mysite.com/whatever</a:t>
            </a:r>
            <a:r>
              <a:rPr lang="en-US" dirty="0"/>
              <a:t>, you can specify the </a:t>
            </a:r>
            <a:r>
              <a:rPr lang="en-US" b="1" dirty="0"/>
              <a:t>--base-</a:t>
            </a:r>
            <a:r>
              <a:rPr lang="en-US" b="1" dirty="0" err="1"/>
              <a:t>href</a:t>
            </a:r>
            <a:r>
              <a:rPr lang="en-US" dirty="0"/>
              <a:t> flag during the build process based on the folder structure of where the app will be placed.</a:t>
            </a:r>
          </a:p>
          <a:p>
            <a:pPr lvl="1"/>
            <a:r>
              <a:rPr lang="en-US" b="1" dirty="0" err="1"/>
              <a:t>ng</a:t>
            </a:r>
            <a:r>
              <a:rPr lang="en-US" b="1" dirty="0"/>
              <a:t> build --prod --build-optimizer --base-</a:t>
            </a:r>
            <a:r>
              <a:rPr lang="en-US" b="1" dirty="0" err="1"/>
              <a:t>href</a:t>
            </a:r>
            <a:r>
              <a:rPr lang="en-US" b="1" dirty="0"/>
              <a:t>=/</a:t>
            </a:r>
            <a:r>
              <a:rPr lang="en-US" b="1" dirty="0" err="1"/>
              <a:t>appname</a:t>
            </a:r>
            <a:r>
              <a:rPr lang="en-US" b="1" dirty="0"/>
              <a:t>/</a:t>
            </a:r>
          </a:p>
          <a:p>
            <a:pPr lvl="1"/>
            <a:endParaRPr lang="en-US" dirty="0"/>
          </a:p>
          <a:p>
            <a:pPr lvl="1"/>
            <a:endParaRPr lang="en-US" b="1" dirty="0"/>
          </a:p>
          <a:p>
            <a:pPr marL="0" indent="0">
              <a:buNone/>
            </a:pPr>
            <a:endParaRPr lang="en-US" dirty="0"/>
          </a:p>
        </p:txBody>
      </p:sp>
    </p:spTree>
    <p:extLst>
      <p:ext uri="{BB962C8B-B14F-4D97-AF65-F5344CB8AC3E}">
        <p14:creationId xmlns:p14="http://schemas.microsoft.com/office/powerpoint/2010/main" val="93547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B537-CA8A-4707-A8C4-D7FF9C36D40B}"/>
              </a:ext>
            </a:extLst>
          </p:cNvPr>
          <p:cNvSpPr>
            <a:spLocks noGrp="1"/>
          </p:cNvSpPr>
          <p:nvPr>
            <p:ph type="title"/>
          </p:nvPr>
        </p:nvSpPr>
        <p:spPr>
          <a:xfrm>
            <a:off x="457200" y="274638"/>
            <a:ext cx="8229600" cy="6394722"/>
          </a:xfrm>
        </p:spPr>
        <p:txBody>
          <a:bodyPr/>
          <a:lstStyle/>
          <a:p>
            <a:r>
              <a:rPr lang="en-IN" dirty="0"/>
              <a:t>THANKS</a:t>
            </a:r>
          </a:p>
        </p:txBody>
      </p:sp>
    </p:spTree>
    <p:extLst>
      <p:ext uri="{BB962C8B-B14F-4D97-AF65-F5344CB8AC3E}">
        <p14:creationId xmlns:p14="http://schemas.microsoft.com/office/powerpoint/2010/main" val="67086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a:p>
            <a:pPr>
              <a:buNone/>
            </a:pPr>
            <a:endParaRPr lang="en-US" dirty="0"/>
          </a:p>
          <a:p>
            <a:pPr>
              <a:buNone/>
            </a:pPr>
            <a:r>
              <a:rPr lang="en-US" dirty="0">
                <a:effectLst>
                  <a:outerShdw blurRad="38100" dist="38100" dir="2700000" algn="tl">
                    <a:srgbClr val="000000">
                      <a:alpha val="43137"/>
                    </a:srgbClr>
                  </a:outerShdw>
                </a:effectLst>
              </a:rPr>
              <a:t>		</a:t>
            </a:r>
            <a:r>
              <a:rPr lang="en-US" sz="5400" b="1" dirty="0">
                <a:solidFill>
                  <a:schemeClr val="accent6"/>
                </a:solidFill>
                <a:effectLst>
                  <a:outerShdw blurRad="38100" dist="38100" dir="2700000" algn="tl">
                    <a:srgbClr val="000000">
                      <a:alpha val="43137"/>
                    </a:srgbClr>
                  </a:outerShdw>
                </a:effectLst>
              </a:rPr>
              <a:t>WHAT IS ANGULAR?</a:t>
            </a:r>
            <a:endParaRPr lang="en-IN" sz="5400" b="1" dirty="0">
              <a:solidFill>
                <a:schemeClr val="accent6"/>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Wingdings" pitchFamily="2" charset="2"/>
              <a:buChar char="ü"/>
            </a:pPr>
            <a:r>
              <a:rPr lang="en-IN" dirty="0"/>
              <a:t>Angular is a client side framework for building powerful web applications using JavaScript/Typescript.</a:t>
            </a:r>
          </a:p>
          <a:p>
            <a:pPr>
              <a:buFont typeface="Wingdings" pitchFamily="2" charset="2"/>
              <a:buChar char="ü"/>
            </a:pPr>
            <a:endParaRPr lang="en-IN" dirty="0"/>
          </a:p>
          <a:p>
            <a:pPr>
              <a:buFont typeface="Wingdings" pitchFamily="2" charset="2"/>
              <a:buChar char="ü"/>
            </a:pPr>
            <a:r>
              <a:rPr lang="en-US" dirty="0"/>
              <a:t>By default, Angular supports Typescript.</a:t>
            </a:r>
            <a:endParaRPr lang="en-IN" dirty="0"/>
          </a:p>
          <a:p>
            <a:pPr>
              <a:buFont typeface="Wingdings" pitchFamily="2" charset="2"/>
              <a:buChar char="ü"/>
            </a:pPr>
            <a:endParaRPr lang="en-IN" dirty="0"/>
          </a:p>
          <a:p>
            <a:pPr>
              <a:buFont typeface="Wingdings" pitchFamily="2" charset="2"/>
              <a:buChar char="ü"/>
            </a:pPr>
            <a:r>
              <a:rPr lang="en-IN" dirty="0"/>
              <a:t>Created and maintained by Google.</a:t>
            </a:r>
          </a:p>
          <a:p>
            <a:pPr>
              <a:buFont typeface="Wingdings" pitchFamily="2" charset="2"/>
              <a:buChar char="ü"/>
            </a:pPr>
            <a:endParaRPr lang="en-IN" dirty="0"/>
          </a:p>
          <a:p>
            <a:pPr>
              <a:buFont typeface="Wingdings" pitchFamily="2" charset="2"/>
              <a:buChar char="ü"/>
            </a:pPr>
            <a:r>
              <a:rPr lang="en-IN" dirty="0"/>
              <a:t>The most popular JavaScript framework till date.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01094" y="381000"/>
            <a:ext cx="8941813" cy="6096000"/>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p:spPr>
      </p:pic>
    </p:spTree>
    <p:extLst>
      <p:ext uri="{BB962C8B-B14F-4D97-AF65-F5344CB8AC3E}">
        <p14:creationId xmlns:p14="http://schemas.microsoft.com/office/powerpoint/2010/main" val="7340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4360" y="980728"/>
            <a:ext cx="8435280" cy="3957118"/>
          </a:xfrm>
          <a:prstGeom prst="rect">
            <a:avLst/>
          </a:prstGeom>
        </p:spPr>
      </p:pic>
    </p:spTree>
    <p:extLst>
      <p:ext uri="{BB962C8B-B14F-4D97-AF65-F5344CB8AC3E}">
        <p14:creationId xmlns:p14="http://schemas.microsoft.com/office/powerpoint/2010/main" val="204180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3" name="Content Placeholder 2"/>
          <p:cNvSpPr>
            <a:spLocks noGrp="1"/>
          </p:cNvSpPr>
          <p:nvPr>
            <p:ph idx="1"/>
          </p:nvPr>
        </p:nvSpPr>
        <p:spPr>
          <a:xfrm>
            <a:off x="302840" y="1246514"/>
            <a:ext cx="8229600" cy="2758549"/>
          </a:xfrm>
        </p:spPr>
        <p:txBody>
          <a:bodyPr>
            <a:normAutofit fontScale="85000" lnSpcReduction="20000"/>
          </a:bodyPr>
          <a:lstStyle/>
          <a:p>
            <a:r>
              <a:rPr lang="en-US" dirty="0"/>
              <a:t>Angular use modern web platform capabilities to deliver app-like experiences.</a:t>
            </a:r>
          </a:p>
          <a:p>
            <a:r>
              <a:rPr lang="en-US" dirty="0"/>
              <a:t>High performance and zero-step installation.</a:t>
            </a:r>
          </a:p>
          <a:p>
            <a:r>
              <a:rPr lang="en-US" dirty="0"/>
              <a:t>Build native mobile apps with Ionic Framework, </a:t>
            </a:r>
            <a:r>
              <a:rPr lang="en-US" dirty="0" err="1"/>
              <a:t>NativeScript</a:t>
            </a:r>
            <a:r>
              <a:rPr lang="en-US" dirty="0"/>
              <a:t>, and React Native.</a:t>
            </a:r>
          </a:p>
          <a:p>
            <a:r>
              <a:rPr lang="en-US" dirty="0"/>
              <a:t>Create desktop - installed apps across Mac, Windows, and Linux.</a:t>
            </a:r>
          </a:p>
        </p:txBody>
      </p:sp>
      <p:pic>
        <p:nvPicPr>
          <p:cNvPr id="4" name="Picture 3">
            <a:extLst>
              <a:ext uri="{FF2B5EF4-FFF2-40B4-BE49-F238E27FC236}">
                <a16:creationId xmlns:a16="http://schemas.microsoft.com/office/drawing/2014/main" id="{D3326C1B-BE68-4F50-B222-EFC3071C2335}"/>
              </a:ext>
            </a:extLst>
          </p:cNvPr>
          <p:cNvPicPr>
            <a:picLocks noChangeAspect="1"/>
          </p:cNvPicPr>
          <p:nvPr/>
        </p:nvPicPr>
        <p:blipFill>
          <a:blip r:embed="rId2"/>
          <a:stretch>
            <a:fillRect/>
          </a:stretch>
        </p:blipFill>
        <p:spPr>
          <a:xfrm>
            <a:off x="1163014" y="3912576"/>
            <a:ext cx="6817972" cy="2758549"/>
          </a:xfrm>
          <a:prstGeom prst="rect">
            <a:avLst/>
          </a:prstGeom>
        </p:spPr>
      </p:pic>
    </p:spTree>
    <p:extLst>
      <p:ext uri="{BB962C8B-B14F-4D97-AF65-F5344CB8AC3E}">
        <p14:creationId xmlns:p14="http://schemas.microsoft.com/office/powerpoint/2010/main" val="81394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and Performance</a:t>
            </a:r>
          </a:p>
        </p:txBody>
      </p:sp>
      <p:sp>
        <p:nvSpPr>
          <p:cNvPr id="3" name="Content Placeholder 2"/>
          <p:cNvSpPr>
            <a:spLocks noGrp="1"/>
          </p:cNvSpPr>
          <p:nvPr>
            <p:ph idx="1"/>
          </p:nvPr>
        </p:nvSpPr>
        <p:spPr/>
        <p:txBody>
          <a:bodyPr>
            <a:normAutofit lnSpcReduction="10000"/>
          </a:bodyPr>
          <a:lstStyle/>
          <a:p>
            <a:r>
              <a:rPr lang="en-US" dirty="0"/>
              <a:t>Angular turns our templates into code that's </a:t>
            </a:r>
            <a:r>
              <a:rPr lang="en-US" b="1" dirty="0"/>
              <a:t>highly optimized </a:t>
            </a:r>
            <a:r>
              <a:rPr lang="en-US" dirty="0"/>
              <a:t>for today's JavaScript machines.</a:t>
            </a:r>
          </a:p>
          <a:p>
            <a:r>
              <a:rPr lang="en-US" dirty="0"/>
              <a:t> Serve the first view of your application on node.js, .NET, PHP, and other servers for rendering in just HTML and CSS. .</a:t>
            </a:r>
          </a:p>
          <a:p>
            <a:r>
              <a:rPr lang="en-US" dirty="0"/>
              <a:t> Angular apps load quickly with the new Component Router.</a:t>
            </a:r>
          </a:p>
          <a:p>
            <a:r>
              <a:rPr lang="en-IN" b="1" dirty="0"/>
              <a:t>Angular 4</a:t>
            </a:r>
            <a:r>
              <a:rPr lang="en-IN" dirty="0"/>
              <a:t> is five times faster than Angular 1</a:t>
            </a:r>
          </a:p>
          <a:p>
            <a:endParaRPr lang="en-US" dirty="0"/>
          </a:p>
        </p:txBody>
      </p:sp>
    </p:spTree>
    <p:extLst>
      <p:ext uri="{BB962C8B-B14F-4D97-AF65-F5344CB8AC3E}">
        <p14:creationId xmlns:p14="http://schemas.microsoft.com/office/powerpoint/2010/main" val="246990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effectLst>
                  <a:outerShdw blurRad="38100" dist="38100" dir="2700000" algn="tl">
                    <a:srgbClr val="000000">
                      <a:alpha val="43137"/>
                    </a:srgbClr>
                  </a:outerShdw>
                </a:effectLst>
              </a:rPr>
              <a:t>In next few minutes….</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pPr>
              <a:lnSpc>
                <a:spcPct val="150000"/>
              </a:lnSpc>
              <a:buFont typeface="Wingdings" pitchFamily="2" charset="2"/>
              <a:buChar char="ü"/>
            </a:pPr>
            <a:r>
              <a:rPr lang="en-IN" dirty="0"/>
              <a:t>Quick introduction to Angular</a:t>
            </a:r>
          </a:p>
          <a:p>
            <a:pPr>
              <a:lnSpc>
                <a:spcPct val="150000"/>
              </a:lnSpc>
              <a:buFont typeface="Wingdings" pitchFamily="2" charset="2"/>
              <a:buChar char="ü"/>
            </a:pPr>
            <a:r>
              <a:rPr lang="en-IN" dirty="0"/>
              <a:t>Architecture of Angular apps</a:t>
            </a:r>
          </a:p>
          <a:p>
            <a:pPr>
              <a:lnSpc>
                <a:spcPct val="150000"/>
              </a:lnSpc>
              <a:buFont typeface="Wingdings" pitchFamily="2" charset="2"/>
              <a:buChar char="ü"/>
            </a:pPr>
            <a:r>
              <a:rPr lang="en-IN" dirty="0"/>
              <a:t>Set up development environment</a:t>
            </a:r>
          </a:p>
          <a:p>
            <a:pPr>
              <a:lnSpc>
                <a:spcPct val="150000"/>
              </a:lnSpc>
              <a:buFont typeface="Wingdings" pitchFamily="2" charset="2"/>
              <a:buChar char="ü"/>
            </a:pPr>
            <a:r>
              <a:rPr lang="en-IN" dirty="0"/>
              <a:t>Build our first app</a:t>
            </a:r>
          </a:p>
          <a:p>
            <a:pPr>
              <a:lnSpc>
                <a:spcPct val="150000"/>
              </a:lnSpc>
              <a:buFont typeface="Wingdings" pitchFamily="2" charset="2"/>
              <a:buChar char="ü"/>
            </a:pPr>
            <a:r>
              <a:rPr lang="en-IN" dirty="0"/>
              <a:t>Project structure</a:t>
            </a:r>
          </a:p>
          <a:p>
            <a:pPr>
              <a:lnSpc>
                <a:spcPct val="150000"/>
              </a:lnSpc>
              <a:buFont typeface="Wingdings" pitchFamily="2" charset="2"/>
              <a:buChar char="ü"/>
            </a:pPr>
            <a:r>
              <a:rPr lang="en-IN" dirty="0"/>
              <a:t>Angular version history</a:t>
            </a:r>
          </a:p>
          <a:p>
            <a:pPr>
              <a:lnSpc>
                <a:spcPct val="150000"/>
              </a:lnSpc>
              <a:buFont typeface="Wingdings" pitchFamily="2" charset="2"/>
              <a:buChar char="ü"/>
            </a:pPr>
            <a:r>
              <a:rPr lang="en-US" dirty="0"/>
              <a:t>Editing the first app</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p:sp>
        <p:nvSpPr>
          <p:cNvPr id="3" name="Content Placeholder 2"/>
          <p:cNvSpPr>
            <a:spLocks noGrp="1"/>
          </p:cNvSpPr>
          <p:nvPr>
            <p:ph idx="1"/>
          </p:nvPr>
        </p:nvSpPr>
        <p:spPr/>
        <p:txBody>
          <a:bodyPr/>
          <a:lstStyle/>
          <a:p>
            <a:r>
              <a:rPr lang="en-US" dirty="0"/>
              <a:t>Quickly create </a:t>
            </a:r>
            <a:r>
              <a:rPr lang="en-US" b="1" dirty="0"/>
              <a:t>UI views</a:t>
            </a:r>
            <a:r>
              <a:rPr lang="en-US" dirty="0"/>
              <a:t> with simple and powerful template syntax.</a:t>
            </a:r>
          </a:p>
          <a:p>
            <a:r>
              <a:rPr lang="en-US" dirty="0"/>
              <a:t>Command line tools:</a:t>
            </a:r>
          </a:p>
          <a:p>
            <a:pPr lvl="1"/>
            <a:r>
              <a:rPr lang="en-US" dirty="0"/>
              <a:t> Start building fast</a:t>
            </a:r>
          </a:p>
          <a:p>
            <a:pPr lvl="1"/>
            <a:r>
              <a:rPr lang="en-US" dirty="0"/>
              <a:t> Add components and tests</a:t>
            </a:r>
          </a:p>
          <a:p>
            <a:pPr lvl="1"/>
            <a:r>
              <a:rPr lang="en-US" dirty="0"/>
              <a:t> Then instantly deploy.</a:t>
            </a:r>
          </a:p>
          <a:p>
            <a:r>
              <a:rPr lang="en-US" dirty="0"/>
              <a:t> Get intelligent code completion, instant errors in popular editors and IDEs.</a:t>
            </a:r>
          </a:p>
        </p:txBody>
      </p:sp>
    </p:spTree>
    <p:extLst>
      <p:ext uri="{BB962C8B-B14F-4D97-AF65-F5344CB8AC3E}">
        <p14:creationId xmlns:p14="http://schemas.microsoft.com/office/powerpoint/2010/main" val="646649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What Angular is NOT</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buFont typeface="Wingdings" pitchFamily="2" charset="2"/>
              <a:buChar char="ü"/>
            </a:pPr>
            <a:r>
              <a:rPr lang="en-IN" dirty="0"/>
              <a:t>Not a server side framework/technology</a:t>
            </a:r>
          </a:p>
          <a:p>
            <a:pPr>
              <a:buFont typeface="Wingdings" pitchFamily="2" charset="2"/>
              <a:buChar char="ü"/>
            </a:pPr>
            <a:endParaRPr lang="en-IN" dirty="0"/>
          </a:p>
          <a:p>
            <a:pPr>
              <a:buFont typeface="Wingdings" pitchFamily="2" charset="2"/>
              <a:buChar char="ü"/>
            </a:pPr>
            <a:r>
              <a:rPr lang="en-IN" dirty="0"/>
              <a:t>Not a JavaScript library like (jQuery)</a:t>
            </a:r>
          </a:p>
          <a:p>
            <a:pPr marL="0" indent="0">
              <a:buNone/>
            </a:pPr>
            <a:endParaRPr lang="en-IN" dirty="0"/>
          </a:p>
          <a:p>
            <a:pPr>
              <a:buFont typeface="Wingdings" pitchFamily="2" charset="2"/>
              <a:buChar char="ü"/>
            </a:pPr>
            <a:r>
              <a:rPr lang="en-IN" dirty="0"/>
              <a:t>Not a Platform or language like (Java/.NET)</a:t>
            </a:r>
          </a:p>
          <a:p>
            <a:pPr>
              <a:buFont typeface="Wingdings" pitchFamily="2" charset="2"/>
              <a:buChar char="ü"/>
            </a:pPr>
            <a:endParaRPr lang="en-IN" dirty="0"/>
          </a:p>
          <a:p>
            <a:pPr>
              <a:buFont typeface="Wingdings" pitchFamily="2" charset="2"/>
              <a:buChar char="ü"/>
            </a:pPr>
            <a:r>
              <a:rPr lang="en-IN" dirty="0"/>
              <a:t>Not a Plug-in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What Angular Offers</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a:buFont typeface="Wingdings" pitchFamily="2" charset="2"/>
              <a:buChar char="ü"/>
            </a:pPr>
            <a:r>
              <a:rPr lang="en-US" dirty="0"/>
              <a:t>SPA (Single Page Application)</a:t>
            </a:r>
          </a:p>
          <a:p>
            <a:pPr>
              <a:buFont typeface="Wingdings" pitchFamily="2" charset="2"/>
              <a:buChar char="ü"/>
            </a:pPr>
            <a:r>
              <a:rPr lang="en-IN" dirty="0"/>
              <a:t>Dynamic HTML     </a:t>
            </a:r>
          </a:p>
          <a:p>
            <a:pPr>
              <a:buFont typeface="Wingdings" pitchFamily="2" charset="2"/>
              <a:buChar char="ü"/>
            </a:pPr>
            <a:r>
              <a:rPr lang="en-IN" dirty="0"/>
              <a:t>Powerful templates</a:t>
            </a:r>
          </a:p>
          <a:p>
            <a:pPr>
              <a:buFont typeface="Wingdings" pitchFamily="2" charset="2"/>
              <a:buChar char="ü"/>
            </a:pPr>
            <a:r>
              <a:rPr lang="en-IN" dirty="0"/>
              <a:t>Fast rendering</a:t>
            </a:r>
          </a:p>
          <a:p>
            <a:pPr>
              <a:buFont typeface="Wingdings" pitchFamily="2" charset="2"/>
              <a:buChar char="ü"/>
            </a:pPr>
            <a:r>
              <a:rPr lang="en-IN" dirty="0"/>
              <a:t>HTTP services</a:t>
            </a:r>
          </a:p>
          <a:p>
            <a:pPr>
              <a:buFont typeface="Wingdings" pitchFamily="2" charset="2"/>
              <a:buChar char="ü"/>
            </a:pPr>
            <a:r>
              <a:rPr lang="en-IN" dirty="0"/>
              <a:t>Component  based</a:t>
            </a:r>
          </a:p>
          <a:p>
            <a:pPr>
              <a:buFont typeface="Wingdings" pitchFamily="2" charset="2"/>
              <a:buChar char="ü"/>
            </a:pPr>
            <a:r>
              <a:rPr lang="en-IN" dirty="0"/>
              <a:t>Form &amp; input handling</a:t>
            </a:r>
          </a:p>
          <a:p>
            <a:pPr>
              <a:buFont typeface="Wingdings" pitchFamily="2" charset="2"/>
              <a:buChar char="ü"/>
            </a:pPr>
            <a:r>
              <a:rPr lang="en-IN" dirty="0"/>
              <a:t>Event handling</a:t>
            </a:r>
          </a:p>
          <a:p>
            <a:pPr>
              <a:buFont typeface="Wingdings" pitchFamily="2" charset="2"/>
              <a:buChar char="ü"/>
            </a:pPr>
            <a:r>
              <a:rPr lang="en-IN" dirty="0"/>
              <a:t>Routing</a:t>
            </a:r>
          </a:p>
          <a:p>
            <a:pPr>
              <a:buFont typeface="Wingdings" pitchFamily="2" charset="2"/>
              <a:buChar char="ü"/>
            </a:pPr>
            <a:r>
              <a:rPr lang="en-IN" dirty="0"/>
              <a:t>Latest JavaScript standards</a:t>
            </a:r>
          </a:p>
          <a:p>
            <a:pPr>
              <a:buFont typeface="Wingdings" pitchFamily="2" charset="2"/>
              <a:buChar char="ü"/>
            </a:pPr>
            <a:r>
              <a:rPr lang="en-IN" dirty="0"/>
              <a:t>And many more...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Benefits of using Angular</a:t>
            </a:r>
            <a:endParaRPr lang="en-IN" dirty="0"/>
          </a:p>
        </p:txBody>
      </p:sp>
      <p:sp>
        <p:nvSpPr>
          <p:cNvPr id="3" name="Content Placeholder 2"/>
          <p:cNvSpPr>
            <a:spLocks noGrp="1"/>
          </p:cNvSpPr>
          <p:nvPr>
            <p:ph idx="1"/>
          </p:nvPr>
        </p:nvSpPr>
        <p:spPr/>
        <p:txBody>
          <a:bodyPr>
            <a:normAutofit fontScale="92500" lnSpcReduction="20000"/>
          </a:bodyPr>
          <a:lstStyle/>
          <a:p>
            <a:r>
              <a:rPr lang="en-IN" dirty="0"/>
              <a:t>Angular gives the applications a clean structure</a:t>
            </a:r>
          </a:p>
          <a:p>
            <a:r>
              <a:rPr lang="en-IN" dirty="0"/>
              <a:t>Angular Includes a lot of re-usable code</a:t>
            </a:r>
          </a:p>
          <a:p>
            <a:r>
              <a:rPr lang="en-IN" dirty="0"/>
              <a:t>Angular has better performance.</a:t>
            </a:r>
          </a:p>
          <a:p>
            <a:r>
              <a:rPr lang="en-IN" dirty="0"/>
              <a:t>Angular has more powerful template system.</a:t>
            </a:r>
          </a:p>
          <a:p>
            <a:r>
              <a:rPr lang="en-IN" dirty="0"/>
              <a:t>Angular provide simpler APIs, lazy loading and easier to application debugging.</a:t>
            </a:r>
          </a:p>
          <a:p>
            <a:r>
              <a:rPr lang="en-IN" dirty="0"/>
              <a:t>Angular much more testable.</a:t>
            </a:r>
          </a:p>
          <a:p>
            <a:r>
              <a:rPr lang="en-IN" dirty="0"/>
              <a:t>Angular provides to nested level components.</a:t>
            </a:r>
          </a:p>
          <a:p>
            <a:r>
              <a:rPr lang="en-IN" dirty="0"/>
              <a:t>Angular execute run more than two programs at the same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2F4-0456-464D-BF10-DBE079C6EDD0}"/>
              </a:ext>
            </a:extLst>
          </p:cNvPr>
          <p:cNvSpPr>
            <a:spLocks noGrp="1"/>
          </p:cNvSpPr>
          <p:nvPr>
            <p:ph type="title"/>
          </p:nvPr>
        </p:nvSpPr>
        <p:spPr>
          <a:xfrm>
            <a:off x="457200" y="274638"/>
            <a:ext cx="8229600" cy="490066"/>
          </a:xfrm>
        </p:spPr>
        <p:txBody>
          <a:bodyPr>
            <a:normAutofit fontScale="90000"/>
          </a:bodyPr>
          <a:lstStyle/>
          <a:p>
            <a:r>
              <a:rPr lang="en-US" b="1" dirty="0">
                <a:solidFill>
                  <a:schemeClr val="accent6">
                    <a:lumMod val="75000"/>
                  </a:schemeClr>
                </a:solidFill>
                <a:effectLst>
                  <a:outerShdw blurRad="38100" dist="38100" dir="2700000" algn="tl">
                    <a:srgbClr val="000000">
                      <a:alpha val="43137"/>
                    </a:srgbClr>
                  </a:outerShdw>
                </a:effectLst>
              </a:rPr>
              <a:t>Features of using Angular</a:t>
            </a:r>
            <a:endParaRPr lang="en-IN" dirty="0"/>
          </a:p>
        </p:txBody>
      </p:sp>
      <p:sp>
        <p:nvSpPr>
          <p:cNvPr id="3" name="Content Placeholder 2">
            <a:extLst>
              <a:ext uri="{FF2B5EF4-FFF2-40B4-BE49-F238E27FC236}">
                <a16:creationId xmlns:a16="http://schemas.microsoft.com/office/drawing/2014/main" id="{80A81725-4771-43DE-A356-04157E277835}"/>
              </a:ext>
            </a:extLst>
          </p:cNvPr>
          <p:cNvSpPr>
            <a:spLocks noGrp="1"/>
          </p:cNvSpPr>
          <p:nvPr>
            <p:ph idx="1"/>
          </p:nvPr>
        </p:nvSpPr>
        <p:spPr>
          <a:xfrm>
            <a:off x="457200" y="980728"/>
            <a:ext cx="8229600" cy="5760640"/>
          </a:xfrm>
        </p:spPr>
        <p:txBody>
          <a:bodyPr>
            <a:normAutofit fontScale="62500" lnSpcReduction="20000"/>
          </a:bodyPr>
          <a:lstStyle/>
          <a:p>
            <a:r>
              <a:rPr lang="en-IN" dirty="0"/>
              <a:t>Two-Way Data Binding</a:t>
            </a:r>
            <a:br>
              <a:rPr lang="en-IN" dirty="0"/>
            </a:br>
            <a:r>
              <a:rPr lang="en-IN" dirty="0"/>
              <a:t>This is the coolest feature of the Angular. The Data binding is automatic and fast. changes made in the View is automatically updated in the component class and vice versa</a:t>
            </a:r>
          </a:p>
          <a:p>
            <a:r>
              <a:rPr lang="en-IN" dirty="0"/>
              <a:t>Powerful Routing Support</a:t>
            </a:r>
            <a:br>
              <a:rPr lang="en-IN" dirty="0"/>
            </a:br>
            <a:r>
              <a:rPr lang="en-IN" dirty="0"/>
              <a:t>The Angular Powerful routing engine loads the page asynchronously on the same page enabling us to Create a Single Page Applications.</a:t>
            </a:r>
          </a:p>
          <a:p>
            <a:r>
              <a:rPr lang="en-IN" dirty="0"/>
              <a:t>Expressive HTML</a:t>
            </a:r>
            <a:br>
              <a:rPr lang="en-IN" dirty="0"/>
            </a:br>
            <a:r>
              <a:rPr lang="en-IN" dirty="0"/>
              <a:t>Angular enables us to use programming constructs like if conditions, for loops etc to render and control how the HTML pages.</a:t>
            </a:r>
          </a:p>
          <a:p>
            <a:r>
              <a:rPr lang="en-IN" dirty="0"/>
              <a:t>Modular by Design</a:t>
            </a:r>
            <a:br>
              <a:rPr lang="en-IN" dirty="0"/>
            </a:br>
            <a:r>
              <a:rPr lang="en-IN" dirty="0"/>
              <a:t>Angular follows the modular design. You can create Angular modules to better organize and manage our code base</a:t>
            </a:r>
          </a:p>
          <a:p>
            <a:r>
              <a:rPr lang="en-IN" dirty="0"/>
              <a:t>Built in Back End Support</a:t>
            </a:r>
            <a:br>
              <a:rPr lang="en-IN" dirty="0"/>
            </a:br>
            <a:r>
              <a:rPr lang="en-IN" dirty="0"/>
              <a:t>Angular has built in support to communicate with the back-end servers and execute any business logic or retrieve data</a:t>
            </a:r>
          </a:p>
          <a:p>
            <a:r>
              <a:rPr lang="en-IN" dirty="0"/>
              <a:t>Active Community</a:t>
            </a:r>
            <a:br>
              <a:rPr lang="en-IN" dirty="0"/>
            </a:br>
            <a:r>
              <a:rPr lang="en-IN" dirty="0"/>
              <a:t>Angular is Supported by google and has a very good active community of supporters. This makes a lot of difference as your queries are quickly resolve</a:t>
            </a:r>
          </a:p>
          <a:p>
            <a:endParaRPr lang="en-IN" dirty="0"/>
          </a:p>
        </p:txBody>
      </p:sp>
    </p:spTree>
    <p:extLst>
      <p:ext uri="{BB962C8B-B14F-4D97-AF65-F5344CB8AC3E}">
        <p14:creationId xmlns:p14="http://schemas.microsoft.com/office/powerpoint/2010/main" val="427849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Is Angular only solution?</a:t>
            </a:r>
            <a:endParaRPr lang="en-IN" b="1" dirty="0">
              <a:solidFill>
                <a:schemeClr val="accent6">
                  <a:lumMod val="75000"/>
                </a:schemeClr>
              </a:solidFill>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2"/>
          <a:srcRect/>
          <a:stretch>
            <a:fillRect/>
          </a:stretch>
        </p:blipFill>
        <p:spPr bwMode="auto">
          <a:xfrm>
            <a:off x="3571868" y="2285992"/>
            <a:ext cx="2133600" cy="1905000"/>
          </a:xfrm>
          <a:prstGeom prst="rect">
            <a:avLst/>
          </a:prstGeom>
          <a:noFill/>
          <a:ln w="9525">
            <a:noFill/>
            <a:miter lim="800000"/>
            <a:headEnd/>
            <a:tailEnd/>
          </a:ln>
          <a:effectLst/>
        </p:spPr>
      </p:pic>
      <p:pic>
        <p:nvPicPr>
          <p:cNvPr id="2052" name="Picture 4"/>
          <p:cNvPicPr>
            <a:picLocks noGrp="1" noChangeAspect="1" noChangeArrowheads="1"/>
          </p:cNvPicPr>
          <p:nvPr>
            <p:ph idx="1"/>
          </p:nvPr>
        </p:nvPicPr>
        <p:blipFill>
          <a:blip r:embed="rId3"/>
          <a:srcRect/>
          <a:stretch>
            <a:fillRect/>
          </a:stretch>
        </p:blipFill>
        <p:spPr bwMode="auto">
          <a:xfrm>
            <a:off x="214282" y="1643050"/>
            <a:ext cx="3143250" cy="30861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5786446" y="1785926"/>
            <a:ext cx="2914650" cy="2533650"/>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2857488" y="4286256"/>
            <a:ext cx="3067050" cy="15716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animEffect transition="in" filter="fade">
                                      <p:cBhvr>
                                        <p:cTn id="13" dur="500"/>
                                        <p:tgtEl>
                                          <p:spTgt spid="2053"/>
                                        </p:tgtEl>
                                      </p:cBhvr>
                                    </p:animEffect>
                                  </p:childTnLst>
                                </p:cTn>
                              </p:par>
                              <p:par>
                                <p:cTn id="14" presetID="10" presetClass="entr" presetSubtype="0"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fade">
                                      <p:cBhvr>
                                        <p:cTn id="1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chemeClr val="accent6"/>
                </a:solidFill>
                <a:effectLst>
                  <a:outerShdw blurRad="38100" dist="38100" dir="2700000" algn="tl">
                    <a:srgbClr val="000000">
                      <a:alpha val="43137"/>
                    </a:srgbClr>
                  </a:outerShdw>
                </a:effectLst>
              </a:rPr>
              <a:t>JavaScript framework comparison</a:t>
            </a:r>
            <a:endParaRPr lang="en-IN" dirty="0">
              <a:solidFill>
                <a:schemeClr val="accent6"/>
              </a:solidFill>
              <a:effectLst>
                <a:outerShdw blurRad="38100" dist="38100" dir="2700000" algn="tl">
                  <a:srgbClr val="000000">
                    <a:alpha val="43137"/>
                  </a:srgbClr>
                </a:outerShdw>
              </a:effectLst>
            </a:endParaRPr>
          </a:p>
        </p:txBody>
      </p:sp>
      <p:pic>
        <p:nvPicPr>
          <p:cNvPr id="8194" name="Picture 2"/>
          <p:cNvPicPr>
            <a:picLocks noGrp="1" noChangeAspect="1" noChangeArrowheads="1"/>
          </p:cNvPicPr>
          <p:nvPr>
            <p:ph idx="1"/>
          </p:nvPr>
        </p:nvPicPr>
        <p:blipFill>
          <a:blip r:embed="rId2"/>
          <a:srcRect/>
          <a:stretch>
            <a:fillRect/>
          </a:stretch>
        </p:blipFill>
        <p:spPr bwMode="auto">
          <a:xfrm>
            <a:off x="571472" y="1214421"/>
            <a:ext cx="7929618" cy="542105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62" y="650631"/>
            <a:ext cx="9100038" cy="5658689"/>
          </a:xfrm>
        </p:spPr>
        <p:txBody>
          <a:bodyPr>
            <a:normAutofit/>
          </a:bodyPr>
          <a:lstStyle/>
          <a:p>
            <a:pPr algn="ctr">
              <a:buNone/>
            </a:pPr>
            <a:r>
              <a:rPr lang="en-US" sz="7200" b="1" dirty="0">
                <a:solidFill>
                  <a:schemeClr val="accent6"/>
                </a:solidFill>
                <a:effectLst>
                  <a:outerShdw blurRad="38100" dist="38100" dir="2700000" algn="tl">
                    <a:srgbClr val="000000">
                      <a:alpha val="43137"/>
                    </a:srgbClr>
                  </a:outerShdw>
                </a:effectLst>
              </a:rPr>
              <a:t>ARCHITECTURE    </a:t>
            </a:r>
          </a:p>
          <a:p>
            <a:pPr algn="ctr">
              <a:buNone/>
            </a:pPr>
            <a:r>
              <a:rPr lang="en-US" sz="7200" b="1" dirty="0">
                <a:solidFill>
                  <a:schemeClr val="accent6"/>
                </a:solidFill>
                <a:effectLst>
                  <a:outerShdw blurRad="38100" dist="38100" dir="2700000" algn="tl">
                    <a:srgbClr val="000000">
                      <a:alpha val="43137"/>
                    </a:srgbClr>
                  </a:outerShdw>
                </a:effectLst>
              </a:rPr>
              <a:t>OF </a:t>
            </a:r>
          </a:p>
          <a:p>
            <a:pPr algn="ctr">
              <a:buNone/>
            </a:pPr>
            <a:r>
              <a:rPr lang="en-US" sz="7200" b="1" dirty="0">
                <a:solidFill>
                  <a:schemeClr val="accent6"/>
                </a:solidFill>
                <a:effectLst>
                  <a:outerShdw blurRad="38100" dist="38100" dir="2700000" algn="tl">
                    <a:srgbClr val="000000">
                      <a:alpha val="43137"/>
                    </a:srgbClr>
                  </a:outerShdw>
                </a:effectLst>
              </a:rPr>
              <a:t>ANGULAR APPS</a:t>
            </a:r>
            <a:endParaRPr lang="en-IN" sz="72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Angular Application</a:t>
            </a:r>
          </a:p>
        </p:txBody>
      </p:sp>
      <p:pic>
        <p:nvPicPr>
          <p:cNvPr id="4" name="Content Placeholder 3"/>
          <p:cNvPicPr>
            <a:picLocks noGrp="1" noChangeAspect="1"/>
          </p:cNvPicPr>
          <p:nvPr>
            <p:ph idx="1"/>
          </p:nvPr>
        </p:nvPicPr>
        <p:blipFill>
          <a:blip r:embed="rId2"/>
          <a:stretch>
            <a:fillRect/>
          </a:stretch>
        </p:blipFill>
        <p:spPr>
          <a:xfrm>
            <a:off x="457200" y="1556792"/>
            <a:ext cx="8337772" cy="3672408"/>
          </a:xfrm>
          <a:prstGeom prst="rect">
            <a:avLst/>
          </a:prstGeom>
        </p:spPr>
      </p:pic>
    </p:spTree>
    <p:extLst>
      <p:ext uri="{BB962C8B-B14F-4D97-AF65-F5344CB8AC3E}">
        <p14:creationId xmlns:p14="http://schemas.microsoft.com/office/powerpoint/2010/main" val="3276119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937C-3649-4C40-B2DA-34E9C16E1314}"/>
              </a:ext>
            </a:extLst>
          </p:cNvPr>
          <p:cNvSpPr>
            <a:spLocks noGrp="1"/>
          </p:cNvSpPr>
          <p:nvPr>
            <p:ph type="title"/>
          </p:nvPr>
        </p:nvSpPr>
        <p:spPr>
          <a:xfrm>
            <a:off x="457200" y="274638"/>
            <a:ext cx="8229600" cy="490066"/>
          </a:xfrm>
        </p:spPr>
        <p:txBody>
          <a:bodyPr>
            <a:normAutofit fontScale="90000"/>
          </a:bodyPr>
          <a:lstStyle/>
          <a:p>
            <a:r>
              <a:rPr lang="en-IN" dirty="0"/>
              <a:t>Architecture Diagram</a:t>
            </a:r>
          </a:p>
        </p:txBody>
      </p:sp>
      <p:pic>
        <p:nvPicPr>
          <p:cNvPr id="5" name="Picture 4">
            <a:extLst>
              <a:ext uri="{FF2B5EF4-FFF2-40B4-BE49-F238E27FC236}">
                <a16:creationId xmlns:a16="http://schemas.microsoft.com/office/drawing/2014/main" id="{E29CB614-323E-49F1-A2E2-8CFBA43C2034}"/>
              </a:ext>
            </a:extLst>
          </p:cNvPr>
          <p:cNvPicPr>
            <a:picLocks noChangeAspect="1"/>
          </p:cNvPicPr>
          <p:nvPr/>
        </p:nvPicPr>
        <p:blipFill>
          <a:blip r:embed="rId2"/>
          <a:stretch>
            <a:fillRect/>
          </a:stretch>
        </p:blipFill>
        <p:spPr>
          <a:xfrm>
            <a:off x="1797351" y="980728"/>
            <a:ext cx="5084953" cy="2808312"/>
          </a:xfrm>
          <a:prstGeom prst="rect">
            <a:avLst/>
          </a:prstGeom>
        </p:spPr>
      </p:pic>
      <p:pic>
        <p:nvPicPr>
          <p:cNvPr id="6" name="Picture 5">
            <a:extLst>
              <a:ext uri="{FF2B5EF4-FFF2-40B4-BE49-F238E27FC236}">
                <a16:creationId xmlns:a16="http://schemas.microsoft.com/office/drawing/2014/main" id="{79716752-856F-42F2-B94C-7FFA975E70D1}"/>
              </a:ext>
            </a:extLst>
          </p:cNvPr>
          <p:cNvPicPr>
            <a:picLocks noChangeAspect="1"/>
          </p:cNvPicPr>
          <p:nvPr/>
        </p:nvPicPr>
        <p:blipFill>
          <a:blip r:embed="rId3"/>
          <a:stretch>
            <a:fillRect/>
          </a:stretch>
        </p:blipFill>
        <p:spPr>
          <a:xfrm>
            <a:off x="1797351" y="3965775"/>
            <a:ext cx="5006897" cy="2662456"/>
          </a:xfrm>
          <a:prstGeom prst="rect">
            <a:avLst/>
          </a:prstGeom>
        </p:spPr>
      </p:pic>
    </p:spTree>
    <p:extLst>
      <p:ext uri="{BB962C8B-B14F-4D97-AF65-F5344CB8AC3E}">
        <p14:creationId xmlns:p14="http://schemas.microsoft.com/office/powerpoint/2010/main" val="266339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What you should know?</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a:lnSpc>
                <a:spcPct val="150000"/>
              </a:lnSpc>
              <a:buFont typeface="Wingdings" pitchFamily="2" charset="2"/>
              <a:buChar char="ü"/>
            </a:pPr>
            <a:r>
              <a:rPr lang="en-US" dirty="0"/>
              <a:t>HTML</a:t>
            </a:r>
          </a:p>
          <a:p>
            <a:pPr>
              <a:lnSpc>
                <a:spcPct val="150000"/>
              </a:lnSpc>
              <a:buFont typeface="Wingdings" pitchFamily="2" charset="2"/>
              <a:buChar char="ü"/>
            </a:pPr>
            <a:r>
              <a:rPr lang="en-US" dirty="0"/>
              <a:t>CSS</a:t>
            </a:r>
          </a:p>
          <a:p>
            <a:pPr>
              <a:lnSpc>
                <a:spcPct val="150000"/>
              </a:lnSpc>
              <a:buFont typeface="Wingdings" pitchFamily="2" charset="2"/>
              <a:buChar char="ü"/>
            </a:pPr>
            <a:r>
              <a:rPr lang="en-US" dirty="0"/>
              <a:t>JavaScript </a:t>
            </a:r>
          </a:p>
          <a:p>
            <a:pPr>
              <a:lnSpc>
                <a:spcPct val="150000"/>
              </a:lnSpc>
              <a:buFont typeface="Wingdings" pitchFamily="2" charset="2"/>
              <a:buChar char="ü"/>
            </a:pPr>
            <a:r>
              <a:rPr lang="en-US" dirty="0"/>
              <a:t>Typescript(http://www.typescriptlang.org/docs/handbook/basic-types.html)</a:t>
            </a:r>
          </a:p>
          <a:p>
            <a:pPr>
              <a:lnSpc>
                <a:spcPct val="150000"/>
              </a:lnSpc>
              <a:buFont typeface="Wingdings" pitchFamily="2" charset="2"/>
              <a:buChar char="ü"/>
            </a:pPr>
            <a:r>
              <a:rPr lang="en-US" dirty="0"/>
              <a:t>Any programming language fundamentals (Functions, conditionals, loops etc)</a:t>
            </a:r>
          </a:p>
          <a:p>
            <a:pPr>
              <a:lnSpc>
                <a:spcPct val="150000"/>
              </a:lnSpc>
              <a:buFont typeface="Wingdings" pitchFamily="2" charset="2"/>
              <a:buChar char="ü"/>
            </a:pPr>
            <a:r>
              <a:rPr lang="en-US" dirty="0"/>
              <a:t>Object Oriented Programming (OOP)</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5240" cy="473760"/>
          </a:xfrm>
        </p:spPr>
        <p:txBody>
          <a:bodyPr>
            <a:normAutofit fontScale="90000"/>
          </a:bodyPr>
          <a:lstStyle/>
          <a:p>
            <a:r>
              <a:rPr lang="en-US" sz="4000" u="sng" dirty="0">
                <a:latin typeface="Roboto Medium" panose="02000000000000000000" pitchFamily="2" charset="0"/>
                <a:ea typeface="Roboto Medium" panose="02000000000000000000" pitchFamily="2" charset="0"/>
                <a:cs typeface="Roboto Medium" panose="02000000000000000000" pitchFamily="2" charset="0"/>
              </a:rPr>
              <a:t>There are 8 key parts to Angular</a:t>
            </a:r>
          </a:p>
        </p:txBody>
      </p:sp>
      <p:sp>
        <p:nvSpPr>
          <p:cNvPr id="12" name="TextBox 11"/>
          <p:cNvSpPr txBox="1"/>
          <p:nvPr/>
        </p:nvSpPr>
        <p:spPr>
          <a:xfrm>
            <a:off x="395536" y="4069144"/>
            <a:ext cx="2753678"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Metadata </a:t>
            </a:r>
          </a:p>
        </p:txBody>
      </p:sp>
      <p:sp>
        <p:nvSpPr>
          <p:cNvPr id="13" name="TextBox 12"/>
          <p:cNvSpPr txBox="1"/>
          <p:nvPr/>
        </p:nvSpPr>
        <p:spPr>
          <a:xfrm>
            <a:off x="273335" y="2585614"/>
            <a:ext cx="2362200"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Directives</a:t>
            </a:r>
          </a:p>
        </p:txBody>
      </p:sp>
      <p:sp>
        <p:nvSpPr>
          <p:cNvPr id="17" name="TextBox 16"/>
          <p:cNvSpPr txBox="1"/>
          <p:nvPr/>
        </p:nvSpPr>
        <p:spPr>
          <a:xfrm>
            <a:off x="395536" y="908720"/>
            <a:ext cx="3401750" cy="381989"/>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Modules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24" y="1394756"/>
            <a:ext cx="1377879" cy="935643"/>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15" y="4514597"/>
            <a:ext cx="2200226" cy="55390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580" y="2913620"/>
            <a:ext cx="2048361" cy="834766"/>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sp>
        <p:nvSpPr>
          <p:cNvPr id="8" name="Rectangle 7">
            <a:extLst>
              <a:ext uri="{FF2B5EF4-FFF2-40B4-BE49-F238E27FC236}">
                <a16:creationId xmlns:a16="http://schemas.microsoft.com/office/drawing/2014/main" id="{EA966EA2-15E3-40AD-82C7-923D724ECDB7}"/>
              </a:ext>
            </a:extLst>
          </p:cNvPr>
          <p:cNvSpPr/>
          <p:nvPr/>
        </p:nvSpPr>
        <p:spPr>
          <a:xfrm>
            <a:off x="2942780" y="2790722"/>
            <a:ext cx="5843788" cy="1200329"/>
          </a:xfrm>
          <a:prstGeom prst="rect">
            <a:avLst/>
          </a:prstGeom>
        </p:spPr>
        <p:txBody>
          <a:bodyPr wrap="square">
            <a:spAutoFit/>
          </a:bodyPr>
          <a:lstStyle/>
          <a:p>
            <a:r>
              <a:rPr lang="en-IN" dirty="0"/>
              <a:t>Angular templates are dynamic. When Angular renders them, it transforms the DOM according to the instructions given by directives. A directive is a class with a @Directive decorator.</a:t>
            </a:r>
          </a:p>
        </p:txBody>
      </p:sp>
      <p:sp>
        <p:nvSpPr>
          <p:cNvPr id="23" name="Rectangle 22">
            <a:extLst>
              <a:ext uri="{FF2B5EF4-FFF2-40B4-BE49-F238E27FC236}">
                <a16:creationId xmlns:a16="http://schemas.microsoft.com/office/drawing/2014/main" id="{669D2A26-FEE7-41DF-9DEE-E337976D5E97}"/>
              </a:ext>
            </a:extLst>
          </p:cNvPr>
          <p:cNvSpPr/>
          <p:nvPr/>
        </p:nvSpPr>
        <p:spPr>
          <a:xfrm>
            <a:off x="3011432" y="4261504"/>
            <a:ext cx="5843788" cy="646331"/>
          </a:xfrm>
          <a:prstGeom prst="rect">
            <a:avLst/>
          </a:prstGeom>
        </p:spPr>
        <p:txBody>
          <a:bodyPr wrap="square">
            <a:spAutoFit/>
          </a:bodyPr>
          <a:lstStyle/>
          <a:p>
            <a:r>
              <a:rPr lang="en-IN" dirty="0"/>
              <a:t>Metadata tells angular how a class should be processed on the screen. </a:t>
            </a:r>
          </a:p>
        </p:txBody>
      </p:sp>
      <p:sp>
        <p:nvSpPr>
          <p:cNvPr id="24" name="TextBox 23">
            <a:extLst>
              <a:ext uri="{FF2B5EF4-FFF2-40B4-BE49-F238E27FC236}">
                <a16:creationId xmlns:a16="http://schemas.microsoft.com/office/drawing/2014/main" id="{D01506D5-1CCC-4946-8B6F-5FA8D2B950F2}"/>
              </a:ext>
            </a:extLst>
          </p:cNvPr>
          <p:cNvSpPr txBox="1"/>
          <p:nvPr/>
        </p:nvSpPr>
        <p:spPr>
          <a:xfrm>
            <a:off x="395536" y="5257667"/>
            <a:ext cx="2376557" cy="395239"/>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Components</a:t>
            </a:r>
          </a:p>
        </p:txBody>
      </p:sp>
      <p:pic>
        <p:nvPicPr>
          <p:cNvPr id="25" name="Picture 24">
            <a:extLst>
              <a:ext uri="{FF2B5EF4-FFF2-40B4-BE49-F238E27FC236}">
                <a16:creationId xmlns:a16="http://schemas.microsoft.com/office/drawing/2014/main" id="{CD24883B-C774-4EBA-AC7A-4E92BB41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6" y="5782558"/>
            <a:ext cx="1335749" cy="709569"/>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sp>
        <p:nvSpPr>
          <p:cNvPr id="26" name="Rectangle 25">
            <a:extLst>
              <a:ext uri="{FF2B5EF4-FFF2-40B4-BE49-F238E27FC236}">
                <a16:creationId xmlns:a16="http://schemas.microsoft.com/office/drawing/2014/main" id="{4A68AAC6-8B31-40EF-8F42-7405F4CF8D74}"/>
              </a:ext>
            </a:extLst>
          </p:cNvPr>
          <p:cNvSpPr/>
          <p:nvPr/>
        </p:nvSpPr>
        <p:spPr>
          <a:xfrm>
            <a:off x="3011432" y="5459392"/>
            <a:ext cx="6041770" cy="923330"/>
          </a:xfrm>
          <a:prstGeom prst="rect">
            <a:avLst/>
          </a:prstGeom>
        </p:spPr>
        <p:txBody>
          <a:bodyPr wrap="square">
            <a:spAutoFit/>
          </a:bodyPr>
          <a:lstStyle/>
          <a:p>
            <a:r>
              <a:rPr lang="en-IN" dirty="0"/>
              <a:t>Each component defines a class that contains application data and logic, and is associated with an HTML </a:t>
            </a:r>
            <a:r>
              <a:rPr lang="en-IN" i="1" dirty="0"/>
              <a:t>template</a:t>
            </a:r>
            <a:r>
              <a:rPr lang="en-IN" dirty="0"/>
              <a:t> that defines a view to be displayed in a target environment.</a:t>
            </a:r>
          </a:p>
        </p:txBody>
      </p:sp>
      <p:sp>
        <p:nvSpPr>
          <p:cNvPr id="33" name="Rectangle 32">
            <a:extLst>
              <a:ext uri="{FF2B5EF4-FFF2-40B4-BE49-F238E27FC236}">
                <a16:creationId xmlns:a16="http://schemas.microsoft.com/office/drawing/2014/main" id="{8809A9FC-A6E4-4D94-B1C9-D54417053005}"/>
              </a:ext>
            </a:extLst>
          </p:cNvPr>
          <p:cNvSpPr/>
          <p:nvPr/>
        </p:nvSpPr>
        <p:spPr>
          <a:xfrm>
            <a:off x="3005344" y="1351772"/>
            <a:ext cx="5843788" cy="923330"/>
          </a:xfrm>
          <a:prstGeom prst="rect">
            <a:avLst/>
          </a:prstGeom>
        </p:spPr>
        <p:txBody>
          <a:bodyPr wrap="square">
            <a:spAutoFit/>
          </a:bodyPr>
          <a:lstStyle/>
          <a:p>
            <a:r>
              <a:rPr lang="en-IN" dirty="0"/>
              <a:t>Modules are codes of line represented in blocks of code and they perform various type of task. A module sends or does exports some sort of value in the main code, such as class. </a:t>
            </a:r>
          </a:p>
        </p:txBody>
      </p:sp>
    </p:spTree>
    <p:extLst>
      <p:ext uri="{BB962C8B-B14F-4D97-AF65-F5344CB8AC3E}">
        <p14:creationId xmlns:p14="http://schemas.microsoft.com/office/powerpoint/2010/main" val="32081162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8" grpId="0"/>
      <p:bldP spid="23" grpId="0"/>
      <p:bldP spid="24" grpId="0"/>
      <p:bldP spid="26"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2684C-DC8C-4C0E-99A8-F9C8893E5FB2}"/>
              </a:ext>
            </a:extLst>
          </p:cNvPr>
          <p:cNvSpPr txBox="1"/>
          <p:nvPr/>
        </p:nvSpPr>
        <p:spPr>
          <a:xfrm>
            <a:off x="135570" y="257386"/>
            <a:ext cx="2372949"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Templates</a:t>
            </a:r>
          </a:p>
        </p:txBody>
      </p:sp>
      <p:sp>
        <p:nvSpPr>
          <p:cNvPr id="5" name="TextBox 4">
            <a:extLst>
              <a:ext uri="{FF2B5EF4-FFF2-40B4-BE49-F238E27FC236}">
                <a16:creationId xmlns:a16="http://schemas.microsoft.com/office/drawing/2014/main" id="{31BFB794-4D79-4496-9E9E-5AA0A4DC8169}"/>
              </a:ext>
            </a:extLst>
          </p:cNvPr>
          <p:cNvSpPr txBox="1"/>
          <p:nvPr/>
        </p:nvSpPr>
        <p:spPr>
          <a:xfrm>
            <a:off x="169052" y="2195834"/>
            <a:ext cx="2329844"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Data Binding</a:t>
            </a:r>
          </a:p>
        </p:txBody>
      </p:sp>
      <p:sp>
        <p:nvSpPr>
          <p:cNvPr id="7" name="TextBox 6">
            <a:extLst>
              <a:ext uri="{FF2B5EF4-FFF2-40B4-BE49-F238E27FC236}">
                <a16:creationId xmlns:a16="http://schemas.microsoft.com/office/drawing/2014/main" id="{FF44902B-57AD-4C06-BB11-ACF4AC190236}"/>
              </a:ext>
            </a:extLst>
          </p:cNvPr>
          <p:cNvSpPr txBox="1"/>
          <p:nvPr/>
        </p:nvSpPr>
        <p:spPr>
          <a:xfrm>
            <a:off x="268946" y="4002374"/>
            <a:ext cx="2372949"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Services</a:t>
            </a:r>
          </a:p>
        </p:txBody>
      </p:sp>
      <p:sp>
        <p:nvSpPr>
          <p:cNvPr id="8" name="TextBox 7">
            <a:extLst>
              <a:ext uri="{FF2B5EF4-FFF2-40B4-BE49-F238E27FC236}">
                <a16:creationId xmlns:a16="http://schemas.microsoft.com/office/drawing/2014/main" id="{EC2C4449-7612-4FA4-9200-59F7DF3AEB70}"/>
              </a:ext>
            </a:extLst>
          </p:cNvPr>
          <p:cNvSpPr txBox="1"/>
          <p:nvPr/>
        </p:nvSpPr>
        <p:spPr>
          <a:xfrm>
            <a:off x="147785" y="5294982"/>
            <a:ext cx="2984055" cy="384721"/>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Roboto Light" panose="02000000000000000000" pitchFamily="2" charset="0"/>
                <a:ea typeface="Roboto Light" panose="02000000000000000000" pitchFamily="2" charset="0"/>
                <a:cs typeface="Roboto Light" panose="02000000000000000000" pitchFamily="2" charset="0"/>
              </a:rPr>
              <a:t>Dependency Injection</a:t>
            </a:r>
          </a:p>
        </p:txBody>
      </p:sp>
      <p:pic>
        <p:nvPicPr>
          <p:cNvPr id="10" name="Picture 9">
            <a:extLst>
              <a:ext uri="{FF2B5EF4-FFF2-40B4-BE49-F238E27FC236}">
                <a16:creationId xmlns:a16="http://schemas.microsoft.com/office/drawing/2014/main" id="{92DC68BD-503E-495A-A799-B35C49279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9" y="620688"/>
            <a:ext cx="1323561" cy="830194"/>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pic>
        <p:nvPicPr>
          <p:cNvPr id="11" name="Picture 10">
            <a:extLst>
              <a:ext uri="{FF2B5EF4-FFF2-40B4-BE49-F238E27FC236}">
                <a16:creationId xmlns:a16="http://schemas.microsoft.com/office/drawing/2014/main" id="{9DA4ADCA-276E-4DF1-BFF8-36AF44309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61" y="2684994"/>
            <a:ext cx="1784367" cy="85890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pic>
        <p:nvPicPr>
          <p:cNvPr id="12" name="Picture 11">
            <a:extLst>
              <a:ext uri="{FF2B5EF4-FFF2-40B4-BE49-F238E27FC236}">
                <a16:creationId xmlns:a16="http://schemas.microsoft.com/office/drawing/2014/main" id="{5B569942-FE29-4FB4-97B5-C9F917C01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95" y="4335208"/>
            <a:ext cx="1449631" cy="579591"/>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pic>
        <p:nvPicPr>
          <p:cNvPr id="13" name="Picture 12">
            <a:extLst>
              <a:ext uri="{FF2B5EF4-FFF2-40B4-BE49-F238E27FC236}">
                <a16:creationId xmlns:a16="http://schemas.microsoft.com/office/drawing/2014/main" id="{DF6E782A-806F-4038-A284-CF67A1FEE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08" y="5598698"/>
            <a:ext cx="2143533" cy="85890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pic>
      <p:sp>
        <p:nvSpPr>
          <p:cNvPr id="15" name="Rectangle 14">
            <a:extLst>
              <a:ext uri="{FF2B5EF4-FFF2-40B4-BE49-F238E27FC236}">
                <a16:creationId xmlns:a16="http://schemas.microsoft.com/office/drawing/2014/main" id="{09F66141-F4CC-45C6-B4E1-2EF6734A0F2E}"/>
              </a:ext>
            </a:extLst>
          </p:cNvPr>
          <p:cNvSpPr/>
          <p:nvPr/>
        </p:nvSpPr>
        <p:spPr>
          <a:xfrm>
            <a:off x="3045090" y="321368"/>
            <a:ext cx="5811885" cy="1754326"/>
          </a:xfrm>
          <a:prstGeom prst="rect">
            <a:avLst/>
          </a:prstGeom>
        </p:spPr>
        <p:txBody>
          <a:bodyPr wrap="square">
            <a:spAutoFit/>
          </a:bodyPr>
          <a:lstStyle/>
          <a:p>
            <a:pPr marL="285750" indent="-285750">
              <a:buFont typeface="Arial" panose="020B0604020202020204" pitchFamily="34" charset="0"/>
              <a:buChar char="•"/>
            </a:pPr>
            <a:r>
              <a:rPr lang="en-IN" dirty="0"/>
              <a:t>A template is a form of HTML that tells Angular how to render the component.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Views are typically arranged hierarchically, allowing you to modify or show and hide entire UI sections or pages as a unit. </a:t>
            </a:r>
          </a:p>
        </p:txBody>
      </p:sp>
      <p:sp>
        <p:nvSpPr>
          <p:cNvPr id="17" name="Rectangle 16">
            <a:extLst>
              <a:ext uri="{FF2B5EF4-FFF2-40B4-BE49-F238E27FC236}">
                <a16:creationId xmlns:a16="http://schemas.microsoft.com/office/drawing/2014/main" id="{EBE6B10B-0143-4E29-B322-F850CE124CDE}"/>
              </a:ext>
            </a:extLst>
          </p:cNvPr>
          <p:cNvSpPr/>
          <p:nvPr/>
        </p:nvSpPr>
        <p:spPr>
          <a:xfrm>
            <a:off x="3045090" y="2296884"/>
            <a:ext cx="6063414" cy="1477328"/>
          </a:xfrm>
          <a:prstGeom prst="rect">
            <a:avLst/>
          </a:prstGeom>
        </p:spPr>
        <p:txBody>
          <a:bodyPr wrap="square">
            <a:spAutoFit/>
          </a:bodyPr>
          <a:lstStyle/>
          <a:p>
            <a:pPr marL="285750" indent="-285750">
              <a:buFont typeface="Arial" panose="020B0604020202020204" pitchFamily="34" charset="0"/>
              <a:buChar char="•"/>
            </a:pPr>
            <a:r>
              <a:rPr lang="en-IN" dirty="0"/>
              <a:t>Angular supports two-way data binding, a mechanism for coordinating parts of a template with parts of a component.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Add binding </a:t>
            </a:r>
            <a:r>
              <a:rPr lang="en-IN" dirty="0" err="1"/>
              <a:t>markup</a:t>
            </a:r>
            <a:r>
              <a:rPr lang="en-IN" dirty="0"/>
              <a:t> to the template HTML to tell Angular how to connect both sides.</a:t>
            </a:r>
          </a:p>
        </p:txBody>
      </p:sp>
      <p:sp>
        <p:nvSpPr>
          <p:cNvPr id="18" name="Rectangle 17">
            <a:extLst>
              <a:ext uri="{FF2B5EF4-FFF2-40B4-BE49-F238E27FC236}">
                <a16:creationId xmlns:a16="http://schemas.microsoft.com/office/drawing/2014/main" id="{9ECEFDF3-9E96-4346-A2DF-FF399FD5900D}"/>
              </a:ext>
            </a:extLst>
          </p:cNvPr>
          <p:cNvSpPr/>
          <p:nvPr/>
        </p:nvSpPr>
        <p:spPr>
          <a:xfrm>
            <a:off x="3045090" y="4094653"/>
            <a:ext cx="5682919" cy="923330"/>
          </a:xfrm>
          <a:prstGeom prst="rect">
            <a:avLst/>
          </a:prstGeom>
        </p:spPr>
        <p:txBody>
          <a:bodyPr wrap="square">
            <a:spAutoFit/>
          </a:bodyPr>
          <a:lstStyle/>
          <a:p>
            <a:pPr marL="285750" indent="-285750">
              <a:buFont typeface="Arial" panose="020B0604020202020204" pitchFamily="34" charset="0"/>
              <a:buChar char="•"/>
            </a:pPr>
            <a:r>
              <a:rPr lang="en-IN" dirty="0"/>
              <a:t>A service is a class containing any function, feature with a defined and specific purpose.</a:t>
            </a:r>
          </a:p>
          <a:p>
            <a:pPr marL="285750" indent="-285750">
              <a:buFont typeface="Arial" panose="020B0604020202020204" pitchFamily="34" charset="0"/>
              <a:buChar char="•"/>
            </a:pPr>
            <a:r>
              <a:rPr lang="en-IN" dirty="0"/>
              <a:t>To implement the Business logic there</a:t>
            </a:r>
          </a:p>
        </p:txBody>
      </p:sp>
      <p:sp>
        <p:nvSpPr>
          <p:cNvPr id="19" name="Rectangle 18">
            <a:extLst>
              <a:ext uri="{FF2B5EF4-FFF2-40B4-BE49-F238E27FC236}">
                <a16:creationId xmlns:a16="http://schemas.microsoft.com/office/drawing/2014/main" id="{CA5197D4-03A4-473F-967B-71DAF654653D}"/>
              </a:ext>
            </a:extLst>
          </p:cNvPr>
          <p:cNvSpPr/>
          <p:nvPr/>
        </p:nvSpPr>
        <p:spPr>
          <a:xfrm>
            <a:off x="3134472" y="5431575"/>
            <a:ext cx="5309908" cy="646331"/>
          </a:xfrm>
          <a:prstGeom prst="rect">
            <a:avLst/>
          </a:prstGeom>
        </p:spPr>
        <p:txBody>
          <a:bodyPr wrap="square">
            <a:spAutoFit/>
          </a:bodyPr>
          <a:lstStyle/>
          <a:p>
            <a:r>
              <a:rPr lang="en-IN" dirty="0">
                <a:latin typeface="Charter"/>
              </a:rPr>
              <a:t>Dependency injection allows to inject dependency as a service throughout the web application</a:t>
            </a:r>
            <a:endParaRPr lang="en-IN" dirty="0"/>
          </a:p>
        </p:txBody>
      </p:sp>
    </p:spTree>
    <p:extLst>
      <p:ext uri="{BB962C8B-B14F-4D97-AF65-F5344CB8AC3E}">
        <p14:creationId xmlns:p14="http://schemas.microsoft.com/office/powerpoint/2010/main" val="9500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5" grpId="0"/>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7200" b="1" dirty="0">
                <a:solidFill>
                  <a:schemeClr val="accent6"/>
                </a:solidFill>
                <a:effectLst>
                  <a:outerShdw blurRad="38100" dist="38100" dir="2700000" algn="tl">
                    <a:srgbClr val="000000">
                      <a:alpha val="43137"/>
                    </a:srgbClr>
                  </a:outerShdw>
                </a:effectLst>
              </a:rPr>
              <a:t>SETTING UP </a:t>
            </a:r>
          </a:p>
          <a:p>
            <a:pPr>
              <a:buNone/>
            </a:pPr>
            <a:r>
              <a:rPr lang="en-US" sz="7200" b="1" dirty="0">
                <a:solidFill>
                  <a:schemeClr val="accent6"/>
                </a:solidFill>
                <a:effectLst>
                  <a:outerShdw blurRad="38100" dist="38100" dir="2700000" algn="tl">
                    <a:srgbClr val="000000">
                      <a:alpha val="43137"/>
                    </a:srgbClr>
                  </a:outerShdw>
                </a:effectLst>
              </a:rPr>
              <a:t> THE DEVELOPMENT 	ENVIROMNENT</a:t>
            </a:r>
            <a:endParaRPr lang="en-IN" sz="72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Install Visual Studio Code</a:t>
            </a:r>
            <a:endParaRPr lang="en-IN" b="1" dirty="0">
              <a:solidFill>
                <a:schemeClr val="accent6"/>
              </a:solidFill>
              <a:effectLst>
                <a:outerShdw blurRad="38100" dist="38100" dir="2700000" algn="tl">
                  <a:srgbClr val="000000">
                    <a:alpha val="43137"/>
                  </a:srgbClr>
                </a:outerShdw>
              </a:effectLst>
            </a:endParaRPr>
          </a:p>
        </p:txBody>
      </p:sp>
      <p:pic>
        <p:nvPicPr>
          <p:cNvPr id="5122" name="Picture 2"/>
          <p:cNvPicPr>
            <a:picLocks noGrp="1" noChangeAspect="1" noChangeArrowheads="1"/>
          </p:cNvPicPr>
          <p:nvPr>
            <p:ph idx="1"/>
          </p:nvPr>
        </p:nvPicPr>
        <p:blipFill>
          <a:blip r:embed="rId2"/>
          <a:srcRect/>
          <a:stretch>
            <a:fillRect/>
          </a:stretch>
        </p:blipFill>
        <p:spPr bwMode="auto">
          <a:xfrm>
            <a:off x="671451" y="1357298"/>
            <a:ext cx="7901077" cy="5214974"/>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Install NodeJS</a:t>
            </a:r>
            <a:endParaRPr lang="en-IN" b="1" dirty="0">
              <a:solidFill>
                <a:schemeClr val="accent6"/>
              </a:solidFill>
              <a:effectLst>
                <a:outerShdw blurRad="38100" dist="38100" dir="2700000" algn="tl">
                  <a:srgbClr val="000000">
                    <a:alpha val="43137"/>
                  </a:srgbClr>
                </a:outerShdw>
              </a:effectLst>
            </a:endParaRPr>
          </a:p>
        </p:txBody>
      </p:sp>
      <p:pic>
        <p:nvPicPr>
          <p:cNvPr id="2050" name="Picture 2"/>
          <p:cNvPicPr>
            <a:picLocks noGrp="1" noChangeAspect="1" noChangeArrowheads="1"/>
          </p:cNvPicPr>
          <p:nvPr>
            <p:ph idx="1"/>
          </p:nvPr>
        </p:nvPicPr>
        <p:blipFill>
          <a:blip r:embed="rId2"/>
          <a:srcRect/>
          <a:stretch>
            <a:fillRect/>
          </a:stretch>
        </p:blipFill>
        <p:spPr bwMode="auto">
          <a:xfrm>
            <a:off x="2533650" y="2639219"/>
            <a:ext cx="4076700" cy="244792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So What’s this NodeJS?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23528" y="1196752"/>
            <a:ext cx="8424936" cy="5472608"/>
          </a:xfrm>
        </p:spPr>
        <p:txBody>
          <a:bodyPr>
            <a:normAutofit fontScale="62500" lnSpcReduction="20000"/>
          </a:bodyPr>
          <a:lstStyle/>
          <a:p>
            <a:endParaRPr lang="en-US" sz="4000" dirty="0"/>
          </a:p>
          <a:p>
            <a:r>
              <a:rPr lang="en-US" sz="4000" dirty="0"/>
              <a:t>It’s basically a run time environment to execute the JavaScript code outside the browser.</a:t>
            </a:r>
          </a:p>
          <a:p>
            <a:r>
              <a:rPr lang="en-US" sz="4000" dirty="0"/>
              <a:t>We use NodeJS,  because it provides some most important tools to build Angular projects. </a:t>
            </a:r>
          </a:p>
          <a:p>
            <a:r>
              <a:rPr lang="en-IN" sz="3600" dirty="0"/>
              <a:t>Node allows you to spin up a </a:t>
            </a:r>
            <a:r>
              <a:rPr lang="en-IN" sz="3600" b="1" dirty="0"/>
              <a:t>lightweight web server</a:t>
            </a:r>
            <a:r>
              <a:rPr lang="en-IN" sz="3600" dirty="0"/>
              <a:t> to host your application locally in your system</a:t>
            </a:r>
          </a:p>
          <a:p>
            <a:r>
              <a:rPr lang="en-IN" sz="3600" dirty="0"/>
              <a:t>We need to use Node and NPM compile them into </a:t>
            </a:r>
            <a:r>
              <a:rPr lang="en-IN" sz="3600" dirty="0" err="1"/>
              <a:t>js</a:t>
            </a:r>
            <a:r>
              <a:rPr lang="en-IN" sz="3600" dirty="0"/>
              <a:t> file so that we can deploy them in production.</a:t>
            </a:r>
          </a:p>
          <a:p>
            <a:r>
              <a:rPr lang="en-IN" sz="3600" dirty="0"/>
              <a:t>Most of the Angular packages or libraries at GitHub repository (github.com/angular/angular) are distributed as different NPM packages. Node Package Manager is heavily dependent on Node.js.</a:t>
            </a:r>
          </a:p>
          <a:p>
            <a:r>
              <a:rPr lang="en-IN" sz="4000" dirty="0"/>
              <a:t>If you are writing unit tests we need to install test libraries and runner though NPM and executed using Node.</a:t>
            </a:r>
            <a:br>
              <a:rPr lang="en-IN" sz="4000" dirty="0"/>
            </a:br>
            <a:endParaRPr lang="en-IN" sz="4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solidFill>
                <a:effectLst>
                  <a:outerShdw blurRad="38100" dist="38100" dir="2700000" algn="tl">
                    <a:srgbClr val="000000">
                      <a:alpha val="43137"/>
                    </a:srgbClr>
                  </a:outerShdw>
                </a:effectLst>
              </a:rPr>
              <a:t>How to check if NodeJS installed or not?</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8596" y="5429264"/>
            <a:ext cx="8258204" cy="1185858"/>
          </a:xfrm>
        </p:spPr>
        <p:txBody>
          <a:bodyPr/>
          <a:lstStyle/>
          <a:p>
            <a:pPr>
              <a:buNone/>
            </a:pPr>
            <a:r>
              <a:rPr lang="en-US" b="1" i="1" dirty="0"/>
              <a:t>Note: The minimum version required to run the Angular apps is v6.9 and above.</a:t>
            </a:r>
          </a:p>
          <a:p>
            <a:pPr>
              <a:buNone/>
            </a:pPr>
            <a:endParaRPr lang="en-US" dirty="0"/>
          </a:p>
          <a:p>
            <a:pPr>
              <a:buNone/>
            </a:pPr>
            <a:endParaRPr lang="en-IN" dirty="0"/>
          </a:p>
        </p:txBody>
      </p:sp>
      <p:pic>
        <p:nvPicPr>
          <p:cNvPr id="4099" name="Picture 3"/>
          <p:cNvPicPr>
            <a:picLocks noChangeAspect="1" noChangeArrowheads="1"/>
          </p:cNvPicPr>
          <p:nvPr/>
        </p:nvPicPr>
        <p:blipFill>
          <a:blip r:embed="rId2"/>
          <a:srcRect/>
          <a:stretch>
            <a:fillRect/>
          </a:stretch>
        </p:blipFill>
        <p:spPr bwMode="auto">
          <a:xfrm>
            <a:off x="857224" y="2214554"/>
            <a:ext cx="7582330" cy="2286016"/>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76672"/>
            <a:ext cx="8712968" cy="2016224"/>
          </a:xfrm>
        </p:spPr>
        <p:txBody>
          <a:bodyPr>
            <a:normAutofit/>
          </a:bodyPr>
          <a:lstStyle/>
          <a:p>
            <a:pPr algn="ctr">
              <a:buNone/>
            </a:pPr>
            <a:r>
              <a:rPr lang="en-US" sz="4800" b="1" dirty="0"/>
              <a:t>  </a:t>
            </a:r>
            <a:r>
              <a:rPr lang="en-US" sz="4800" b="1" dirty="0">
                <a:solidFill>
                  <a:schemeClr val="accent6"/>
                </a:solidFill>
                <a:effectLst>
                  <a:outerShdw blurRad="38100" dist="38100" dir="2700000" algn="tl">
                    <a:srgbClr val="000000">
                      <a:alpha val="43137"/>
                    </a:srgbClr>
                  </a:outerShdw>
                </a:effectLst>
              </a:rPr>
              <a:t>Node Package Manager(</a:t>
            </a:r>
            <a:r>
              <a:rPr lang="en-US" sz="4800" b="1" dirty="0" err="1">
                <a:solidFill>
                  <a:schemeClr val="accent6"/>
                </a:solidFill>
                <a:effectLst>
                  <a:outerShdw blurRad="38100" dist="38100" dir="2700000" algn="tl">
                    <a:srgbClr val="000000">
                      <a:alpha val="43137"/>
                    </a:srgbClr>
                  </a:outerShdw>
                </a:effectLst>
              </a:rPr>
              <a:t>npm</a:t>
            </a:r>
            <a:r>
              <a:rPr lang="en-US" sz="4800" b="1" dirty="0">
                <a:solidFill>
                  <a:schemeClr val="accent6"/>
                </a:solidFill>
                <a:effectLst>
                  <a:outerShdw blurRad="38100" dist="38100" dir="2700000" algn="tl">
                    <a:srgbClr val="000000">
                      <a:alpha val="43137"/>
                    </a:srgbClr>
                  </a:outerShdw>
                </a:effectLst>
              </a:rPr>
              <a:t>)</a:t>
            </a:r>
            <a:endParaRPr lang="en-IN" sz="4800" b="1" dirty="0">
              <a:solidFill>
                <a:schemeClr val="accent6"/>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B0D3A7D9-5723-4465-9BC7-02B308853C32}"/>
              </a:ext>
            </a:extLst>
          </p:cNvPr>
          <p:cNvPicPr>
            <a:picLocks noChangeAspect="1"/>
          </p:cNvPicPr>
          <p:nvPr/>
        </p:nvPicPr>
        <p:blipFill>
          <a:blip r:embed="rId2"/>
          <a:stretch>
            <a:fillRect/>
          </a:stretch>
        </p:blipFill>
        <p:spPr>
          <a:xfrm>
            <a:off x="1835696" y="3068960"/>
            <a:ext cx="5328592" cy="25885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229600" cy="720080"/>
          </a:xfrm>
        </p:spPr>
        <p:txBody>
          <a:bodyPr>
            <a:normAutofit fontScale="90000"/>
          </a:bodyPr>
          <a:lstStyle/>
          <a:p>
            <a:r>
              <a:rPr lang="en-US" b="1" dirty="0">
                <a:solidFill>
                  <a:schemeClr val="accent6"/>
                </a:solidFill>
                <a:effectLst>
                  <a:outerShdw blurRad="38100" dist="38100" dir="2700000" algn="tl">
                    <a:srgbClr val="000000">
                      <a:alpha val="43137"/>
                    </a:srgbClr>
                  </a:outerShdw>
                </a:effectLst>
              </a:rPr>
              <a:t>Why npm?</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55576" y="1124744"/>
            <a:ext cx="7992888" cy="5472608"/>
          </a:xfrm>
        </p:spPr>
        <p:txBody>
          <a:bodyPr>
            <a:normAutofit fontScale="77500" lnSpcReduction="20000"/>
          </a:bodyPr>
          <a:lstStyle/>
          <a:p>
            <a:r>
              <a:rPr lang="en-US" dirty="0"/>
              <a:t>To install 3</a:t>
            </a:r>
            <a:r>
              <a:rPr lang="en-US" baseline="30000" dirty="0"/>
              <a:t>rd</a:t>
            </a:r>
            <a:r>
              <a:rPr lang="en-US" dirty="0"/>
              <a:t> party libraries.</a:t>
            </a:r>
          </a:p>
          <a:p>
            <a:r>
              <a:rPr lang="en-IN" dirty="0" err="1">
                <a:hlinkClick r:id="rId2"/>
              </a:rPr>
              <a:t>npm</a:t>
            </a:r>
            <a:r>
              <a:rPr lang="en-IN" dirty="0"/>
              <a:t> is a package manager for Node.js with hundreds of thousands of packages. Although it does create some of your directory structure in the project.</a:t>
            </a:r>
          </a:p>
          <a:p>
            <a:r>
              <a:rPr lang="en-IN" dirty="0"/>
              <a:t>The main goal, as you touched upon, is automated dependency and package management. This means that you can specify all of your project's dependencies inside your </a:t>
            </a:r>
            <a:r>
              <a:rPr lang="en-IN" dirty="0" err="1"/>
              <a:t>package.json</a:t>
            </a:r>
            <a:endParaRPr lang="en-US" dirty="0"/>
          </a:p>
          <a:p>
            <a:r>
              <a:rPr lang="en-US" dirty="0"/>
              <a:t>Both </a:t>
            </a:r>
            <a:r>
              <a:rPr lang="en-IN" dirty="0"/>
              <a:t>Node.js and npm are essential to Angular development.</a:t>
            </a:r>
          </a:p>
          <a:p>
            <a:r>
              <a:rPr lang="en-IN" dirty="0" err="1"/>
              <a:t>npm</a:t>
            </a:r>
            <a:r>
              <a:rPr lang="en-IN" dirty="0"/>
              <a:t> gives you </a:t>
            </a:r>
            <a:r>
              <a:rPr lang="en-IN" b="1" dirty="0"/>
              <a:t>angular cli</a:t>
            </a:r>
            <a:r>
              <a:rPr lang="en-IN" dirty="0"/>
              <a:t> or </a:t>
            </a:r>
            <a:r>
              <a:rPr lang="en-IN" b="1" dirty="0"/>
              <a:t>ng cli</a:t>
            </a:r>
            <a:r>
              <a:rPr lang="en-IN" dirty="0"/>
              <a:t>(angular command line interface) . Angular CLI is a great tool for scaffolding your application. So, you don’t need to write boilerplates manually.</a:t>
            </a:r>
          </a:p>
          <a:p>
            <a:r>
              <a:rPr lang="en-US" dirty="0"/>
              <a:t>With the help of this npm, we are going to install </a:t>
            </a:r>
            <a:r>
              <a:rPr lang="en-US" b="1" dirty="0">
                <a:solidFill>
                  <a:schemeClr val="accent6"/>
                </a:solidFill>
                <a:effectLst>
                  <a:outerShdw blurRad="38100" dist="38100" dir="2700000" algn="tl">
                    <a:srgbClr val="000000">
                      <a:alpha val="43137"/>
                    </a:srgbClr>
                  </a:outerShdw>
                </a:effectLst>
              </a:rPr>
              <a:t>Angular CLI</a:t>
            </a:r>
            <a:r>
              <a:rPr lang="en-US" dirty="0"/>
              <a: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b="1" dirty="0">
                <a:solidFill>
                  <a:schemeClr val="accent6"/>
                </a:solidFill>
                <a:effectLst>
                  <a:outerShdw blurRad="38100" dist="38100" dir="2700000" algn="tl">
                    <a:srgbClr val="000000">
                      <a:alpha val="43137"/>
                    </a:srgbClr>
                  </a:outerShdw>
                </a:effectLst>
              </a:rPr>
              <a:t>What is Angular CLI?</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124744"/>
            <a:ext cx="8363272" cy="5544616"/>
          </a:xfrm>
        </p:spPr>
        <p:txBody>
          <a:bodyPr>
            <a:normAutofit fontScale="77500" lnSpcReduction="20000"/>
          </a:bodyPr>
          <a:lstStyle/>
          <a:p>
            <a:pPr marL="0" indent="0">
              <a:buNone/>
            </a:pPr>
            <a:r>
              <a:rPr lang="en-US" dirty="0"/>
              <a:t>Angular CLI is a command-line interface (CLI) to automate your development workflow. </a:t>
            </a:r>
          </a:p>
          <a:p>
            <a:pPr marL="0" indent="0">
              <a:buNone/>
            </a:pPr>
            <a:r>
              <a:rPr lang="en-IN" dirty="0"/>
              <a:t>As the name implies, it is a command line tool for creating angular apps. </a:t>
            </a:r>
          </a:p>
          <a:p>
            <a:pPr marL="0" indent="0">
              <a:buNone/>
            </a:pPr>
            <a:r>
              <a:rPr lang="en-IN" dirty="0"/>
              <a:t>It is recommended to use angular cli for creating angular apps as you don't need to spend time installing and configuring all the required dependencies and wiring everything together.</a:t>
            </a:r>
          </a:p>
          <a:p>
            <a:pPr marL="0" indent="0">
              <a:buNone/>
            </a:pPr>
            <a:r>
              <a:rPr lang="en-US" dirty="0"/>
              <a:t>It allows you to:</a:t>
            </a:r>
          </a:p>
          <a:p>
            <a:r>
              <a:rPr lang="en-US" dirty="0"/>
              <a:t>create a new Angular application</a:t>
            </a:r>
          </a:p>
          <a:p>
            <a:r>
              <a:rPr lang="en-US" dirty="0"/>
              <a:t>run a development server with </a:t>
            </a:r>
            <a:r>
              <a:rPr lang="en-US" dirty="0" err="1"/>
              <a:t>LiveReload</a:t>
            </a:r>
            <a:r>
              <a:rPr lang="en-US" dirty="0"/>
              <a:t> support to preview your application during development</a:t>
            </a:r>
          </a:p>
          <a:p>
            <a:r>
              <a:rPr lang="en-US" dirty="0"/>
              <a:t>add features to your existing Angular application</a:t>
            </a:r>
          </a:p>
          <a:p>
            <a:r>
              <a:rPr lang="en-US" dirty="0"/>
              <a:t>run your application’s unit tests</a:t>
            </a:r>
          </a:p>
          <a:p>
            <a:r>
              <a:rPr lang="en-US" dirty="0"/>
              <a:t>run your application’s end-to-end (E2E) tests</a:t>
            </a:r>
          </a:p>
          <a:p>
            <a:r>
              <a:rPr lang="en-US" dirty="0"/>
              <a:t>build your application for deployment to production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effectLst>
                  <a:outerShdw blurRad="38100" dist="38100" dir="2700000" algn="tl">
                    <a:srgbClr val="000000">
                      <a:alpha val="43137"/>
                    </a:srgbClr>
                  </a:outerShdw>
                </a:effectLst>
              </a:rPr>
              <a:t>What Tools Required?</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NodeJS</a:t>
            </a:r>
          </a:p>
          <a:p>
            <a:r>
              <a:rPr lang="en-US" dirty="0"/>
              <a:t>Any code editor (preferred- Visual Studio Code)</a:t>
            </a:r>
          </a:p>
          <a:p>
            <a:r>
              <a:rPr lang="en-US" dirty="0"/>
              <a:t>Google Chrome, </a:t>
            </a:r>
            <a:r>
              <a:rPr lang="en-US" dirty="0" err="1"/>
              <a:t>firefox</a:t>
            </a:r>
            <a:r>
              <a:rPr lang="en-US" dirty="0"/>
              <a:t> (Postman, Firebug)</a:t>
            </a:r>
          </a:p>
          <a:p>
            <a:r>
              <a:rPr lang="en-US" dirty="0"/>
              <a:t>Git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qph.fs.quoracdn.net/main-qimg-f461e39bf3273763a1234972eb7d4fff">
            <a:extLst>
              <a:ext uri="{FF2B5EF4-FFF2-40B4-BE49-F238E27FC236}">
                <a16:creationId xmlns:a16="http://schemas.microsoft.com/office/drawing/2014/main" id="{D97579E8-4117-40A1-9CD9-544B1BAF4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9850"/>
            <a:ext cx="91440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Install Angular CLI</a:t>
            </a:r>
            <a:endParaRPr lang="en-IN" b="1" dirty="0">
              <a:solidFill>
                <a:schemeClr val="accent6"/>
              </a:solidFill>
              <a:effectLst>
                <a:outerShdw blurRad="38100" dist="38100" dir="2700000" algn="tl">
                  <a:srgbClr val="000000">
                    <a:alpha val="43137"/>
                  </a:srgbClr>
                </a:outerShdw>
              </a:effectLst>
            </a:endParaRPr>
          </a:p>
        </p:txBody>
      </p:sp>
      <p:pic>
        <p:nvPicPr>
          <p:cNvPr id="6147" name="Picture 3"/>
          <p:cNvPicPr>
            <a:picLocks noGrp="1" noChangeAspect="1" noChangeArrowheads="1"/>
          </p:cNvPicPr>
          <p:nvPr>
            <p:ph idx="1"/>
          </p:nvPr>
        </p:nvPicPr>
        <p:blipFill>
          <a:blip r:embed="rId2"/>
          <a:srcRect/>
          <a:stretch>
            <a:fillRect/>
          </a:stretch>
        </p:blipFill>
        <p:spPr bwMode="auto">
          <a:xfrm>
            <a:off x="285720" y="1643050"/>
            <a:ext cx="8502101" cy="857256"/>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539552" y="2988414"/>
            <a:ext cx="8064896" cy="3869586"/>
          </a:xfrm>
          <a:prstGeom prst="rect">
            <a:avLst/>
          </a:prstGeom>
          <a:noFill/>
          <a:ln w="9525">
            <a:noFill/>
            <a:miter lim="800000"/>
            <a:headEnd/>
            <a:tailEnd/>
          </a:ln>
          <a:effectLst/>
        </p:spPr>
      </p:pic>
      <p:sp>
        <p:nvSpPr>
          <p:cNvPr id="5" name="TextBox 4"/>
          <p:cNvSpPr txBox="1"/>
          <p:nvPr/>
        </p:nvSpPr>
        <p:spPr>
          <a:xfrm>
            <a:off x="285720" y="1130842"/>
            <a:ext cx="2605072" cy="369332"/>
          </a:xfrm>
          <a:prstGeom prst="rect">
            <a:avLst/>
          </a:prstGeom>
          <a:noFill/>
        </p:spPr>
        <p:txBody>
          <a:bodyPr wrap="none" rtlCol="0">
            <a:spAutoFit/>
          </a:bodyPr>
          <a:lstStyle/>
          <a:p>
            <a:r>
              <a:rPr lang="en-US" dirty="0">
                <a:solidFill>
                  <a:srgbClr val="FF0000"/>
                </a:solidFill>
              </a:rPr>
              <a:t>Current working directory</a:t>
            </a:r>
          </a:p>
        </p:txBody>
      </p:sp>
      <p:cxnSp>
        <p:nvCxnSpPr>
          <p:cNvPr id="9" name="Straight Arrow Connector 8"/>
          <p:cNvCxnSpPr/>
          <p:nvPr/>
        </p:nvCxnSpPr>
        <p:spPr>
          <a:xfrm flipV="1">
            <a:off x="3995936" y="1500174"/>
            <a:ext cx="0" cy="344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9075" y="1232450"/>
            <a:ext cx="947695" cy="369332"/>
          </a:xfrm>
          <a:prstGeom prst="rect">
            <a:avLst/>
          </a:prstGeom>
          <a:noFill/>
        </p:spPr>
        <p:txBody>
          <a:bodyPr wrap="none" rtlCol="0">
            <a:spAutoFit/>
          </a:bodyPr>
          <a:lstStyle/>
          <a:p>
            <a:r>
              <a:rPr lang="en-US" dirty="0">
                <a:solidFill>
                  <a:srgbClr val="FF0000"/>
                </a:solidFill>
              </a:rPr>
              <a:t>Globally</a:t>
            </a:r>
          </a:p>
        </p:txBody>
      </p:sp>
      <p:cxnSp>
        <p:nvCxnSpPr>
          <p:cNvPr id="12" name="Straight Arrow Connector 11"/>
          <p:cNvCxnSpPr>
            <a:endCxn id="5" idx="2"/>
          </p:cNvCxnSpPr>
          <p:nvPr/>
        </p:nvCxnSpPr>
        <p:spPr>
          <a:xfrm flipV="1">
            <a:off x="1588256" y="1500174"/>
            <a:ext cx="0" cy="3446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flipV="1">
            <a:off x="5467413" y="1414732"/>
            <a:ext cx="648072" cy="456635"/>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08246" y="1202280"/>
            <a:ext cx="1605311" cy="369332"/>
          </a:xfrm>
          <a:prstGeom prst="rect">
            <a:avLst/>
          </a:prstGeom>
          <a:noFill/>
        </p:spPr>
        <p:txBody>
          <a:bodyPr wrap="none" rtlCol="0">
            <a:spAutoFit/>
          </a:bodyPr>
          <a:lstStyle/>
          <a:p>
            <a:r>
              <a:rPr lang="en-US" dirty="0">
                <a:solidFill>
                  <a:srgbClr val="FF0000"/>
                </a:solidFill>
              </a:rPr>
              <a:t>Package Name </a:t>
            </a:r>
          </a:p>
        </p:txBody>
      </p:sp>
      <p:sp>
        <p:nvSpPr>
          <p:cNvPr id="3" name="Rectangle 2">
            <a:extLst>
              <a:ext uri="{FF2B5EF4-FFF2-40B4-BE49-F238E27FC236}">
                <a16:creationId xmlns:a16="http://schemas.microsoft.com/office/drawing/2014/main" id="{C8FEE6E2-F6B1-43E7-BB39-F04FB3281FDA}"/>
              </a:ext>
            </a:extLst>
          </p:cNvPr>
          <p:cNvSpPr/>
          <p:nvPr/>
        </p:nvSpPr>
        <p:spPr>
          <a:xfrm>
            <a:off x="285720" y="2492698"/>
            <a:ext cx="8401073" cy="369332"/>
          </a:xfrm>
          <a:prstGeom prst="rect">
            <a:avLst/>
          </a:prstGeom>
        </p:spPr>
        <p:txBody>
          <a:bodyPr wrap="square">
            <a:spAutoFit/>
          </a:bodyPr>
          <a:lstStyle/>
          <a:p>
            <a:pPr algn="ctr"/>
            <a:r>
              <a:rPr lang="en-IN" dirty="0" err="1"/>
              <a:t>npm</a:t>
            </a:r>
            <a:r>
              <a:rPr lang="en-IN" dirty="0"/>
              <a:t> install -g @angular/cli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48"/>
                                        </p:tgtEl>
                                        <p:attrNameLst>
                                          <p:attrName>style.visibility</p:attrName>
                                        </p:attrNameLst>
                                      </p:cBhvr>
                                      <p:to>
                                        <p:strVal val="visible"/>
                                      </p:to>
                                    </p:set>
                                    <p:animEffect transition="in" filter="fade">
                                      <p:cBhvr>
                                        <p:cTn id="4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5"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9600" b="1" dirty="0">
                <a:solidFill>
                  <a:schemeClr val="accent6"/>
                </a:solidFill>
                <a:effectLst>
                  <a:outerShdw blurRad="38100" dist="38100" dir="2700000" algn="tl">
                    <a:srgbClr val="000000">
                      <a:alpha val="43137"/>
                    </a:srgbClr>
                  </a:outerShdw>
                </a:effectLst>
              </a:rPr>
              <a:t>My First      Angular App</a:t>
            </a:r>
            <a:endParaRPr lang="en-IN" sz="96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Creating &amp; Running Angular App</a:t>
            </a:r>
            <a:endParaRPr lang="en-IN" b="1" dirty="0">
              <a:solidFill>
                <a:schemeClr val="accent6"/>
              </a:solidFill>
              <a:effectLst>
                <a:outerShdw blurRad="38100" dist="38100" dir="2700000" algn="tl">
                  <a:srgbClr val="000000">
                    <a:alpha val="43137"/>
                  </a:srgbClr>
                </a:outerShdw>
              </a:effectLst>
            </a:endParaRPr>
          </a:p>
        </p:txBody>
      </p:sp>
      <p:pic>
        <p:nvPicPr>
          <p:cNvPr id="7170" name="Picture 2"/>
          <p:cNvPicPr>
            <a:picLocks noGrp="1" noChangeAspect="1" noChangeArrowheads="1"/>
          </p:cNvPicPr>
          <p:nvPr>
            <p:ph idx="1"/>
          </p:nvPr>
        </p:nvPicPr>
        <p:blipFill>
          <a:blip r:embed="rId2"/>
          <a:srcRect/>
          <a:stretch>
            <a:fillRect/>
          </a:stretch>
        </p:blipFill>
        <p:spPr bwMode="auto">
          <a:xfrm>
            <a:off x="500034" y="1785926"/>
            <a:ext cx="8143932" cy="132287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571471" y="3571876"/>
            <a:ext cx="7973635" cy="178595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fontScale="90000"/>
          </a:bodyPr>
          <a:lstStyle/>
          <a:p>
            <a:r>
              <a:rPr lang="en-US" dirty="0"/>
              <a:t>Behind the scenes, the following happens:</a:t>
            </a:r>
          </a:p>
        </p:txBody>
      </p:sp>
      <p:sp>
        <p:nvSpPr>
          <p:cNvPr id="3" name="Content Placeholder 2"/>
          <p:cNvSpPr>
            <a:spLocks noGrp="1"/>
          </p:cNvSpPr>
          <p:nvPr>
            <p:ph idx="1"/>
          </p:nvPr>
        </p:nvSpPr>
        <p:spPr/>
        <p:txBody>
          <a:bodyPr>
            <a:normAutofit fontScale="85000" lnSpcReduction="20000"/>
          </a:bodyPr>
          <a:lstStyle/>
          <a:p>
            <a:r>
              <a:rPr lang="en-US" dirty="0"/>
              <a:t>A new directory </a:t>
            </a:r>
            <a:r>
              <a:rPr lang="en-US" b="1" dirty="0"/>
              <a:t>hello-world</a:t>
            </a:r>
            <a:r>
              <a:rPr lang="en-US" dirty="0"/>
              <a:t> is created</a:t>
            </a:r>
          </a:p>
          <a:p>
            <a:r>
              <a:rPr lang="en-US" dirty="0"/>
              <a:t>All source files and directories for your new Angular application are created based on the name you specified (my-app) and best-practices from the official Angular Style Guide</a:t>
            </a:r>
          </a:p>
          <a:p>
            <a:r>
              <a:rPr lang="en-US" dirty="0" err="1"/>
              <a:t>npm</a:t>
            </a:r>
            <a:r>
              <a:rPr lang="en-US" dirty="0"/>
              <a:t> dependencies are installed</a:t>
            </a:r>
          </a:p>
          <a:p>
            <a:r>
              <a:rPr lang="en-US" dirty="0" err="1"/>
              <a:t>TypeScript</a:t>
            </a:r>
            <a:r>
              <a:rPr lang="en-US" dirty="0"/>
              <a:t> is configured for you</a:t>
            </a:r>
          </a:p>
          <a:p>
            <a:r>
              <a:rPr lang="en-US" dirty="0"/>
              <a:t>The Karma unit test runner is configured for you</a:t>
            </a:r>
          </a:p>
          <a:p>
            <a:r>
              <a:rPr lang="en-US" dirty="0"/>
              <a:t>The Protractor end-to-end test framework is configured for you</a:t>
            </a:r>
          </a:p>
          <a:p>
            <a:r>
              <a:rPr lang="en-US" dirty="0"/>
              <a:t>Environment files with default settings are created.</a:t>
            </a:r>
          </a:p>
        </p:txBody>
      </p:sp>
    </p:spTree>
    <p:extLst>
      <p:ext uri="{BB962C8B-B14F-4D97-AF65-F5344CB8AC3E}">
        <p14:creationId xmlns:p14="http://schemas.microsoft.com/office/powerpoint/2010/main" val="14358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b="1" dirty="0">
                <a:solidFill>
                  <a:schemeClr val="accent6"/>
                </a:solidFill>
                <a:effectLst>
                  <a:outerShdw blurRad="38100" dist="38100" dir="2700000" algn="tl">
                    <a:srgbClr val="000000">
                      <a:alpha val="43137"/>
                    </a:srgbClr>
                  </a:outerShdw>
                </a:effectLst>
              </a:rPr>
              <a:t>Basic Commands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417638"/>
            <a:ext cx="9144000" cy="4891682"/>
          </a:xfrm>
        </p:spPr>
        <p:txBody>
          <a:bodyPr>
            <a:normAutofit fontScale="92500" lnSpcReduction="20000"/>
          </a:bodyPr>
          <a:lstStyle/>
          <a:p>
            <a:r>
              <a:rPr lang="en-US" dirty="0" err="1">
                <a:solidFill>
                  <a:schemeClr val="accent5"/>
                </a:solidFill>
              </a:rPr>
              <a:t>ng</a:t>
            </a:r>
            <a:r>
              <a:rPr lang="en-US" dirty="0">
                <a:solidFill>
                  <a:schemeClr val="accent5"/>
                </a:solidFill>
              </a:rPr>
              <a:t> new &lt;app-name&gt;</a:t>
            </a:r>
          </a:p>
          <a:p>
            <a:pPr lvl="1"/>
            <a:r>
              <a:rPr lang="en-IN" dirty="0"/>
              <a:t>The Angular CLI makes it easy to create an application that already works, right out of the box.</a:t>
            </a:r>
          </a:p>
          <a:p>
            <a:r>
              <a:rPr lang="en-US" dirty="0">
                <a:solidFill>
                  <a:schemeClr val="accent5"/>
                </a:solidFill>
              </a:rPr>
              <a:t>ng generate &lt;component-name&gt;/&lt;service&gt;/&lt;pipes&gt; or ng g &lt;c&gt;/&lt;s&gt;/&lt;p&gt;/&lt;cl&gt;</a:t>
            </a:r>
          </a:p>
          <a:p>
            <a:pPr marL="857250" lvl="1" indent="-457200"/>
            <a:r>
              <a:rPr lang="en-IN" dirty="0"/>
              <a:t>Generate components, routes, services, class and pipes with a simple command. The CLI will also create simple test shells for all of these.</a:t>
            </a:r>
          </a:p>
          <a:p>
            <a:pPr marL="857250" lvl="1" indent="-457200"/>
            <a:r>
              <a:rPr lang="en-IN" dirty="0"/>
              <a:t>here ng stands for angular</a:t>
            </a:r>
          </a:p>
          <a:p>
            <a:pPr marL="857250" lvl="1" indent="-457200"/>
            <a:r>
              <a:rPr lang="en-IN" dirty="0"/>
              <a:t>g stands for generate</a:t>
            </a:r>
          </a:p>
          <a:p>
            <a:r>
              <a:rPr lang="en-US" dirty="0" err="1">
                <a:solidFill>
                  <a:schemeClr val="accent5"/>
                </a:solidFill>
              </a:rPr>
              <a:t>ng</a:t>
            </a:r>
            <a:r>
              <a:rPr lang="en-US" dirty="0">
                <a:solidFill>
                  <a:schemeClr val="accent5"/>
                </a:solidFill>
              </a:rPr>
              <a:t> serve</a:t>
            </a:r>
          </a:p>
          <a:p>
            <a:pPr lvl="1"/>
            <a:r>
              <a:rPr lang="en-IN" dirty="0"/>
              <a:t>To test your app locally while developing.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642918"/>
            <a:ext cx="8572560" cy="5572164"/>
          </a:xfrm>
        </p:spPr>
        <p:txBody>
          <a:bodyPr/>
          <a:lstStyle/>
          <a:p>
            <a:pPr>
              <a:buNone/>
            </a:pPr>
            <a:endParaRPr lang="en-US" dirty="0"/>
          </a:p>
          <a:p>
            <a:pPr>
              <a:buNone/>
            </a:pPr>
            <a:endParaRPr lang="en-US" sz="4800" b="1" dirty="0">
              <a:solidFill>
                <a:schemeClr val="accent6"/>
              </a:solidFill>
              <a:effectLst>
                <a:outerShdw blurRad="38100" dist="38100" dir="2700000" algn="tl">
                  <a:srgbClr val="000000">
                    <a:alpha val="43137"/>
                  </a:srgbClr>
                </a:outerShdw>
              </a:effectLst>
            </a:endParaRPr>
          </a:p>
          <a:p>
            <a:pPr>
              <a:buNone/>
            </a:pPr>
            <a:r>
              <a:rPr lang="en-US" sz="4800" b="1" dirty="0">
                <a:solidFill>
                  <a:schemeClr val="accent6"/>
                </a:solidFill>
                <a:effectLst>
                  <a:outerShdw blurRad="38100" dist="38100" dir="2700000" algn="tl">
                    <a:srgbClr val="000000">
                      <a:alpha val="43137"/>
                    </a:srgbClr>
                  </a:outerShdw>
                </a:effectLst>
              </a:rPr>
              <a:t>               6. STRUCTURE </a:t>
            </a:r>
          </a:p>
          <a:p>
            <a:pPr>
              <a:buNone/>
            </a:pPr>
            <a:r>
              <a:rPr lang="en-US" sz="4800" b="1" dirty="0">
                <a:solidFill>
                  <a:schemeClr val="accent6"/>
                </a:solidFill>
                <a:effectLst>
                  <a:outerShdw blurRad="38100" dist="38100" dir="2700000" algn="tl">
                    <a:srgbClr val="000000">
                      <a:alpha val="43137"/>
                    </a:srgbClr>
                  </a:outerShdw>
                </a:effectLst>
              </a:rPr>
              <a:t>                          OF </a:t>
            </a:r>
          </a:p>
          <a:p>
            <a:pPr>
              <a:buNone/>
            </a:pPr>
            <a:r>
              <a:rPr lang="en-US" sz="4800" b="1" dirty="0">
                <a:solidFill>
                  <a:schemeClr val="accent6"/>
                </a:solidFill>
                <a:effectLst>
                  <a:outerShdw blurRad="38100" dist="38100" dir="2700000" algn="tl">
                    <a:srgbClr val="000000">
                      <a:alpha val="43137"/>
                    </a:srgbClr>
                  </a:outerShdw>
                </a:effectLst>
              </a:rPr>
              <a:t>           ANGULAR PROJECTS</a:t>
            </a:r>
            <a:endParaRPr lang="en-IN" sz="48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2643174" y="428604"/>
            <a:ext cx="4212677" cy="6000792"/>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Structure of project</a:t>
            </a:r>
            <a:br>
              <a:rPr lang="en-US" dirty="0"/>
            </a:b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309913" y="1417638"/>
            <a:ext cx="8376887" cy="4891682"/>
          </a:xfrm>
          <a:prstGeom prst="rect">
            <a:avLst/>
          </a:prstGeom>
        </p:spPr>
      </p:pic>
    </p:spTree>
    <p:extLst>
      <p:ext uri="{BB962C8B-B14F-4D97-AF65-F5344CB8AC3E}">
        <p14:creationId xmlns:p14="http://schemas.microsoft.com/office/powerpoint/2010/main" val="4074415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tsconfig.json</a:t>
            </a:r>
            <a:endParaRPr lang="en-US" dirty="0"/>
          </a:p>
        </p:txBody>
      </p:sp>
      <p:pic>
        <p:nvPicPr>
          <p:cNvPr id="2050" name="Picture 2" descr="Image result for angular tsconfig.js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4800" y="1238242"/>
            <a:ext cx="6694400" cy="42069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457200" y="5677798"/>
            <a:ext cx="836327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rgbClr val="242729"/>
                </a:solidFill>
                <a:effectLst/>
                <a:cs typeface="Arial" panose="020B0604020202020204" pitchFamily="34" charset="0"/>
              </a:rPr>
              <a:t>It signifies the directory in which it is kept is the root of </a:t>
            </a:r>
            <a:r>
              <a:rPr kumimoji="0" lang="en-US" b="0" i="0" u="none" strike="noStrike" cap="none" normalizeH="0" baseline="0" dirty="0" err="1">
                <a:ln>
                  <a:noFill/>
                </a:ln>
                <a:solidFill>
                  <a:srgbClr val="242729"/>
                </a:solidFill>
                <a:effectLst/>
                <a:cs typeface="Arial" panose="020B0604020202020204" pitchFamily="34" charset="0"/>
              </a:rPr>
              <a:t>TypeScript</a:t>
            </a:r>
            <a:r>
              <a:rPr kumimoji="0" lang="en-US" b="0" i="0" u="none" strike="noStrike" cap="none" normalizeH="0" baseline="0" dirty="0">
                <a:ln>
                  <a:noFill/>
                </a:ln>
                <a:solidFill>
                  <a:srgbClr val="242729"/>
                </a:solidFill>
                <a:effectLst/>
                <a:cs typeface="Arial" panose="020B0604020202020204" pitchFamily="34" charset="0"/>
              </a:rPr>
              <a:t> project</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rgbClr val="242729"/>
                </a:solidFill>
                <a:effectLst/>
                <a:cs typeface="Arial" panose="020B0604020202020204" pitchFamily="34" charset="0"/>
              </a:rPr>
              <a:t>The </a:t>
            </a:r>
            <a:r>
              <a:rPr kumimoji="0" lang="en-US" b="0" i="0" u="none" strike="noStrike" cap="none" normalizeH="0" baseline="0" dirty="0" err="1">
                <a:ln>
                  <a:noFill/>
                </a:ln>
                <a:solidFill>
                  <a:srgbClr val="242729"/>
                </a:solidFill>
                <a:effectLst/>
                <a:latin typeface="Consolas" panose="020B0609020204030204" pitchFamily="49" charset="0"/>
                <a:cs typeface="Consolas" panose="020B0609020204030204" pitchFamily="49" charset="0"/>
              </a:rPr>
              <a:t>tsconfig.json</a:t>
            </a:r>
            <a:r>
              <a:rPr kumimoji="0" lang="en-US" b="0" i="0" u="none" strike="noStrike" cap="none" normalizeH="0" baseline="0" dirty="0">
                <a:ln>
                  <a:noFill/>
                </a:ln>
                <a:solidFill>
                  <a:srgbClr val="242729"/>
                </a:solidFill>
                <a:effectLst/>
                <a:cs typeface="Arial" panose="020B0604020202020204" pitchFamily="34" charset="0"/>
              </a:rPr>
              <a:t> file </a:t>
            </a:r>
            <a:r>
              <a:rPr kumimoji="0" lang="en-US" b="0" i="1" u="none" strike="noStrike" cap="none" normalizeH="0" baseline="0" dirty="0">
                <a:ln>
                  <a:noFill/>
                </a:ln>
                <a:solidFill>
                  <a:srgbClr val="242729"/>
                </a:solidFill>
                <a:effectLst/>
                <a:cs typeface="Arial" panose="020B0604020202020204" pitchFamily="34" charset="0"/>
              </a:rPr>
              <a:t>specifies the root files</a:t>
            </a:r>
            <a:r>
              <a:rPr kumimoji="0" lang="en-US" b="0" i="0" u="none" strike="noStrike" cap="none" normalizeH="0" baseline="0" dirty="0">
                <a:ln>
                  <a:noFill/>
                </a:ln>
                <a:solidFill>
                  <a:srgbClr val="242729"/>
                </a:solidFill>
                <a:effectLst/>
                <a:cs typeface="Arial" panose="020B0604020202020204" pitchFamily="34" charset="0"/>
              </a:rPr>
              <a:t> and the </a:t>
            </a:r>
            <a:r>
              <a:rPr kumimoji="0" lang="en-US" b="0" i="1" u="none" strike="noStrike" cap="none" normalizeH="0" baseline="0" dirty="0">
                <a:ln>
                  <a:noFill/>
                </a:ln>
                <a:solidFill>
                  <a:srgbClr val="242729"/>
                </a:solidFill>
                <a:effectLst/>
                <a:cs typeface="Arial" panose="020B0604020202020204" pitchFamily="34" charset="0"/>
              </a:rPr>
              <a:t>compiler options </a:t>
            </a:r>
            <a:r>
              <a:rPr kumimoji="0" lang="en-US" b="0" i="0" u="none" strike="noStrike" cap="none" normalizeH="0" baseline="0" dirty="0">
                <a:ln>
                  <a:noFill/>
                </a:ln>
                <a:solidFill>
                  <a:srgbClr val="242729"/>
                </a:solidFill>
                <a:effectLst/>
                <a:cs typeface="Arial" panose="020B0604020202020204" pitchFamily="34" charset="0"/>
              </a:rPr>
              <a:t>required to compile the project</a:t>
            </a:r>
            <a:r>
              <a:rPr kumimoji="0" lang="en-US"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9772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PAGE APPLICATION</a:t>
            </a:r>
          </a:p>
        </p:txBody>
      </p:sp>
      <p:sp>
        <p:nvSpPr>
          <p:cNvPr id="7" name="Content Placeholder 2">
            <a:extLst>
              <a:ext uri="{FF2B5EF4-FFF2-40B4-BE49-F238E27FC236}">
                <a16:creationId xmlns:a16="http://schemas.microsoft.com/office/drawing/2014/main" id="{18C85BAB-00FD-4BD4-BA98-CFBAD4F0E30E}"/>
              </a:ext>
            </a:extLst>
          </p:cNvPr>
          <p:cNvSpPr txBox="1">
            <a:spLocks/>
          </p:cNvSpPr>
          <p:nvPr/>
        </p:nvSpPr>
        <p:spPr>
          <a:xfrm>
            <a:off x="457200" y="1200150"/>
            <a:ext cx="8229600" cy="518117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What is SPA?</a:t>
            </a:r>
            <a:endParaRPr lang="en-GB" sz="2400" dirty="0"/>
          </a:p>
          <a:p>
            <a:pPr lvl="1"/>
            <a:r>
              <a:rPr lang="en-GB" sz="2400" dirty="0"/>
              <a:t>Fits the application on one page</a:t>
            </a:r>
          </a:p>
          <a:p>
            <a:pPr lvl="1"/>
            <a:r>
              <a:rPr lang="en-US" sz="2400" dirty="0"/>
              <a:t>Web application or web site that interacts with the user by dynamically rewriting the current page rather than loading entire new pages from a server</a:t>
            </a:r>
          </a:p>
          <a:p>
            <a:pPr lvl="1"/>
            <a:r>
              <a:rPr lang="en-US" sz="2400" dirty="0"/>
              <a:t>Redraw parts of the UI without refreshing the page</a:t>
            </a:r>
          </a:p>
          <a:p>
            <a:r>
              <a:rPr lang="en-GB" dirty="0"/>
              <a:t>Benefits of SPA</a:t>
            </a:r>
          </a:p>
          <a:p>
            <a:pPr lvl="1"/>
            <a:r>
              <a:rPr lang="en-GB" sz="2400" dirty="0"/>
              <a:t>Reduced round trips</a:t>
            </a:r>
          </a:p>
          <a:p>
            <a:pPr lvl="1"/>
            <a:r>
              <a:rPr lang="en-GB" sz="2400" dirty="0"/>
              <a:t>Works with low bandwidth scenarios</a:t>
            </a:r>
          </a:p>
          <a:p>
            <a:pPr lvl="1"/>
            <a:r>
              <a:rPr lang="en-GB" sz="2400" dirty="0"/>
              <a:t>Load data and views on demand</a:t>
            </a:r>
          </a:p>
          <a:p>
            <a:pPr lvl="1"/>
            <a:r>
              <a:rPr lang="en-GB" sz="2400" dirty="0"/>
              <a:t>Highly interactive</a:t>
            </a:r>
          </a:p>
          <a:p>
            <a:r>
              <a:rPr lang="en-GB" dirty="0"/>
              <a:t>SPA Architecture</a:t>
            </a:r>
            <a:endParaRPr lang="en-GB" sz="2400" dirty="0"/>
          </a:p>
          <a:p>
            <a:pPr lvl="1"/>
            <a:r>
              <a:rPr lang="en-GB" sz="2400" dirty="0"/>
              <a:t>MVC (Model-View-Controller) pattern</a:t>
            </a:r>
          </a:p>
          <a:p>
            <a:pPr lvl="1"/>
            <a:r>
              <a:rPr lang="en-GB" sz="2400" dirty="0"/>
              <a:t>MVVM (Model-View-View Model) pattern</a:t>
            </a:r>
          </a:p>
          <a:p>
            <a:pPr lvl="1"/>
            <a:r>
              <a:rPr lang="en-GB" sz="2400" dirty="0"/>
              <a:t>Data binding</a:t>
            </a:r>
          </a:p>
          <a:p>
            <a:pPr lvl="1"/>
            <a:r>
              <a:rPr lang="en-GB" sz="2400" dirty="0"/>
              <a:t>Routing</a:t>
            </a:r>
          </a:p>
        </p:txBody>
      </p:sp>
    </p:spTree>
    <p:extLst>
      <p:ext uri="{BB962C8B-B14F-4D97-AF65-F5344CB8AC3E}">
        <p14:creationId xmlns:p14="http://schemas.microsoft.com/office/powerpoint/2010/main" val="110053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11" end="11"/>
                                            </p:txEl>
                                          </p:spTgt>
                                        </p:tgtEl>
                                        <p:attrNameLst>
                                          <p:attrName>style.visibility</p:attrName>
                                        </p:attrNameLst>
                                      </p:cBhvr>
                                      <p:to>
                                        <p:strVal val="visible"/>
                                      </p:to>
                                    </p:set>
                                    <p:animEffect transition="in" filter="fade">
                                      <p:cBhvr>
                                        <p:cTn id="50" dur="500"/>
                                        <p:tgtEl>
                                          <p:spTgt spid="7">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animEffect transition="in" filter="fade">
                                      <p:cBhvr>
                                        <p:cTn id="53" dur="500"/>
                                        <p:tgtEl>
                                          <p:spTgt spid="7">
                                            <p:txEl>
                                              <p:pRg st="12" end="1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7">
                                            <p:txEl>
                                              <p:pRg st="13" end="13"/>
                                            </p:txEl>
                                          </p:spTgt>
                                        </p:tgtEl>
                                        <p:attrNameLst>
                                          <p:attrName>style.visibility</p:attrName>
                                        </p:attrNameLst>
                                      </p:cBhvr>
                                      <p:to>
                                        <p:strVal val="visible"/>
                                      </p:to>
                                    </p:set>
                                    <p:animEffect transition="in" filter="fade">
                                      <p:cBhvr>
                                        <p:cTn id="56" dur="500"/>
                                        <p:tgtEl>
                                          <p:spTgt spid="7">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Effect transition="in" filter="fade">
                                      <p:cBhvr>
                                        <p:cTn id="6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60648"/>
            <a:ext cx="8208912" cy="6480720"/>
          </a:xfrm>
        </p:spPr>
        <p:txBody>
          <a:bodyPr>
            <a:normAutofit fontScale="85000" lnSpcReduction="20000"/>
          </a:bodyPr>
          <a:lstStyle/>
          <a:p>
            <a:r>
              <a:rPr lang="en-US" b="1" dirty="0"/>
              <a:t>target</a:t>
            </a:r>
            <a:r>
              <a:rPr lang="en-US" dirty="0"/>
              <a:t>: the </a:t>
            </a:r>
            <a:r>
              <a:rPr lang="en-US" i="1" dirty="0"/>
              <a:t>language</a:t>
            </a:r>
            <a:r>
              <a:rPr lang="en-US" dirty="0"/>
              <a:t> used for the compiled output</a:t>
            </a:r>
          </a:p>
          <a:p>
            <a:r>
              <a:rPr lang="en-US" b="1" dirty="0"/>
              <a:t>module</a:t>
            </a:r>
            <a:r>
              <a:rPr lang="en-US" dirty="0"/>
              <a:t>: the module manager used in the compiled output. system is for </a:t>
            </a:r>
            <a:r>
              <a:rPr lang="en-US" i="1" dirty="0" err="1"/>
              <a:t>SystemJS</a:t>
            </a:r>
            <a:r>
              <a:rPr lang="en-US" i="1" dirty="0"/>
              <a:t>, </a:t>
            </a:r>
            <a:r>
              <a:rPr lang="en-US" i="1" dirty="0" err="1"/>
              <a:t>commonjs</a:t>
            </a:r>
            <a:r>
              <a:rPr lang="en-US" i="1" dirty="0"/>
              <a:t> for </a:t>
            </a:r>
            <a:r>
              <a:rPr lang="en-US" i="1" dirty="0" err="1"/>
              <a:t>CommonJS</a:t>
            </a:r>
            <a:r>
              <a:rPr lang="en-US" dirty="0"/>
              <a:t>.</a:t>
            </a:r>
          </a:p>
          <a:p>
            <a:r>
              <a:rPr lang="en-US" b="1" dirty="0" err="1"/>
              <a:t>moduleResolution</a:t>
            </a:r>
            <a:r>
              <a:rPr lang="en-US" dirty="0"/>
              <a:t>: the strategy used to resolve module declaration files (.</a:t>
            </a:r>
            <a:r>
              <a:rPr lang="en-US" dirty="0" err="1"/>
              <a:t>d.ts</a:t>
            </a:r>
            <a:r>
              <a:rPr lang="en-US" dirty="0"/>
              <a:t> files). With the node approach, they are loaded from the </a:t>
            </a:r>
            <a:r>
              <a:rPr lang="en-US" i="1" dirty="0" err="1"/>
              <a:t>node_modules</a:t>
            </a:r>
            <a:r>
              <a:rPr lang="en-US" dirty="0"/>
              <a:t> folder like a module (</a:t>
            </a:r>
            <a:r>
              <a:rPr lang="en-US" i="1" dirty="0"/>
              <a:t>require('module-name')</a:t>
            </a:r>
            <a:r>
              <a:rPr lang="en-US" dirty="0"/>
              <a:t>)</a:t>
            </a:r>
          </a:p>
          <a:p>
            <a:r>
              <a:rPr lang="en-US" b="1" dirty="0" err="1"/>
              <a:t>sourceMap</a:t>
            </a:r>
            <a:r>
              <a:rPr lang="en-US" dirty="0"/>
              <a:t>: </a:t>
            </a:r>
            <a:r>
              <a:rPr lang="en-US" i="1" dirty="0"/>
              <a:t>generate or not source map</a:t>
            </a:r>
            <a:r>
              <a:rPr lang="en-US" dirty="0"/>
              <a:t> files to debug directly your application </a:t>
            </a:r>
            <a:r>
              <a:rPr lang="en-US" dirty="0" err="1"/>
              <a:t>TypeScript</a:t>
            </a:r>
            <a:r>
              <a:rPr lang="en-US" dirty="0"/>
              <a:t> files in the browser,</a:t>
            </a:r>
          </a:p>
          <a:p>
            <a:r>
              <a:rPr lang="en-US" b="1" dirty="0" err="1"/>
              <a:t>emitDecoratorMetadata</a:t>
            </a:r>
            <a:r>
              <a:rPr lang="en-US" dirty="0"/>
              <a:t>: </a:t>
            </a:r>
            <a:r>
              <a:rPr lang="en-US" i="1" dirty="0"/>
              <a:t>emit or not design-type metadata</a:t>
            </a:r>
            <a:r>
              <a:rPr lang="en-US" dirty="0"/>
              <a:t> for decorated declarations in source,</a:t>
            </a:r>
          </a:p>
          <a:p>
            <a:r>
              <a:rPr lang="en-US" b="1" dirty="0" err="1"/>
              <a:t>experimentalDecorators</a:t>
            </a:r>
            <a:r>
              <a:rPr lang="en-US" dirty="0"/>
              <a:t>: enables or not experimental support for ES7 decorators,</a:t>
            </a:r>
          </a:p>
          <a:p>
            <a:r>
              <a:rPr lang="en-US" b="1" dirty="0" err="1"/>
              <a:t>removeComments</a:t>
            </a:r>
            <a:r>
              <a:rPr lang="en-US" dirty="0"/>
              <a:t>: remove comments or not</a:t>
            </a:r>
          </a:p>
          <a:p>
            <a:r>
              <a:rPr lang="en-US" b="1" dirty="0" err="1"/>
              <a:t>noImplicitAny</a:t>
            </a:r>
            <a:r>
              <a:rPr lang="en-US" dirty="0"/>
              <a:t>: allow or not the use of variables / parameters without types (implicit)</a:t>
            </a:r>
          </a:p>
        </p:txBody>
      </p:sp>
    </p:spTree>
    <p:extLst>
      <p:ext uri="{BB962C8B-B14F-4D97-AF65-F5344CB8AC3E}">
        <p14:creationId xmlns:p14="http://schemas.microsoft.com/office/powerpoint/2010/main" val="41898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6"/>
                </a:solidFill>
                <a:effectLst>
                  <a:outerShdw blurRad="38100" dist="38100" dir="2700000" algn="tl">
                    <a:srgbClr val="000000">
                      <a:alpha val="43137"/>
                    </a:srgbClr>
                  </a:outerShdw>
                </a:effectLst>
              </a:rPr>
              <a:t>package.json</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79512" y="1340768"/>
            <a:ext cx="8507288" cy="4785395"/>
          </a:xfrm>
        </p:spPr>
        <p:txBody>
          <a:bodyPr/>
          <a:lstStyle/>
          <a:p>
            <a:r>
              <a:rPr lang="en-IN" dirty="0"/>
              <a:t>npm install packages identified in a </a:t>
            </a:r>
            <a:r>
              <a:rPr lang="en-IN" dirty="0">
                <a:hlinkClick r:id="rId2"/>
              </a:rPr>
              <a:t>package.json</a:t>
            </a:r>
            <a:r>
              <a:rPr lang="en-IN" dirty="0"/>
              <a:t> file.</a:t>
            </a:r>
          </a:p>
          <a:p>
            <a:r>
              <a:rPr lang="en-IN" dirty="0"/>
              <a:t>The CLI </a:t>
            </a:r>
            <a:r>
              <a:rPr lang="en-IN" i="1" dirty="0" err="1">
                <a:solidFill>
                  <a:schemeClr val="accent6"/>
                </a:solidFill>
              </a:rPr>
              <a:t>ng</a:t>
            </a:r>
            <a:r>
              <a:rPr lang="en-IN" i="1" dirty="0">
                <a:solidFill>
                  <a:schemeClr val="accent6"/>
                </a:solidFill>
              </a:rPr>
              <a:t> new</a:t>
            </a:r>
            <a:r>
              <a:rPr lang="en-IN" dirty="0"/>
              <a:t> command creates a default </a:t>
            </a:r>
            <a:r>
              <a:rPr lang="en-IN" i="1" dirty="0">
                <a:solidFill>
                  <a:schemeClr val="accent6"/>
                </a:solidFill>
              </a:rPr>
              <a:t>package.json</a:t>
            </a:r>
            <a:r>
              <a:rPr lang="en-IN" dirty="0"/>
              <a:t> file for your project.</a:t>
            </a:r>
          </a:p>
          <a:p>
            <a:r>
              <a:rPr lang="en-IN" dirty="0"/>
              <a:t>You can add packages to package.json as your application evolves. You may even remove some.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1" dirty="0">
                <a:solidFill>
                  <a:schemeClr val="accent6"/>
                </a:solidFill>
                <a:effectLst>
                  <a:outerShdw blurRad="38100" dist="38100" dir="2700000" algn="tl">
                    <a:srgbClr val="000000">
                      <a:alpha val="43137"/>
                    </a:srgbClr>
                  </a:outerShdw>
                </a:effectLst>
              </a:rPr>
              <a:t>dependencies</a:t>
            </a:r>
            <a:r>
              <a:rPr lang="en-IN" b="1" dirty="0">
                <a:solidFill>
                  <a:schemeClr val="accent6"/>
                </a:solidFill>
                <a:effectLst>
                  <a:outerShdw blurRad="38100" dist="38100" dir="2700000" algn="tl">
                    <a:srgbClr val="000000">
                      <a:alpha val="43137"/>
                    </a:srgbClr>
                  </a:outerShdw>
                </a:effectLst>
              </a:rPr>
              <a:t> and </a:t>
            </a:r>
            <a:r>
              <a:rPr lang="en-IN" b="1" i="1" dirty="0" err="1">
                <a:solidFill>
                  <a:schemeClr val="accent6"/>
                </a:solidFill>
                <a:effectLst>
                  <a:outerShdw blurRad="38100" dist="38100" dir="2700000" algn="tl">
                    <a:srgbClr val="000000">
                      <a:alpha val="43137"/>
                    </a:srgbClr>
                  </a:outerShdw>
                </a:effectLst>
              </a:rPr>
              <a:t>devDependencies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51520" y="1556792"/>
            <a:ext cx="8435280" cy="4569371"/>
          </a:xfrm>
        </p:spPr>
        <p:txBody>
          <a:bodyPr>
            <a:normAutofit lnSpcReduction="10000"/>
          </a:bodyPr>
          <a:lstStyle/>
          <a:p>
            <a:r>
              <a:rPr lang="en-IN" dirty="0"/>
              <a:t>The package.json includes two sets of packages, </a:t>
            </a:r>
            <a:r>
              <a:rPr lang="en-IN" dirty="0">
                <a:hlinkClick r:id="rId2"/>
              </a:rPr>
              <a:t>dependencies</a:t>
            </a:r>
            <a:r>
              <a:rPr lang="en-IN" dirty="0"/>
              <a:t> and </a:t>
            </a:r>
            <a:r>
              <a:rPr lang="en-IN" dirty="0" err="1">
                <a:hlinkClick r:id="rId2"/>
              </a:rPr>
              <a:t>devDependenci</a:t>
            </a:r>
            <a:r>
              <a:rPr lang="en-IN" dirty="0" err="1">
                <a:hlinkClick r:id="rId2"/>
              </a:rPr>
              <a:t>e</a:t>
            </a:r>
            <a:r>
              <a:rPr lang="en-IN" dirty="0" err="1">
                <a:hlinkClick r:id="rId2"/>
              </a:rPr>
              <a:t>s</a:t>
            </a:r>
            <a:r>
              <a:rPr lang="en-IN" dirty="0"/>
              <a:t>.</a:t>
            </a:r>
          </a:p>
          <a:p>
            <a:r>
              <a:rPr lang="en-IN" dirty="0"/>
              <a:t>The </a:t>
            </a:r>
            <a:r>
              <a:rPr lang="en-IN" i="1" dirty="0"/>
              <a:t>dependencies</a:t>
            </a:r>
            <a:r>
              <a:rPr lang="en-IN" dirty="0"/>
              <a:t> are essential to </a:t>
            </a:r>
            <a:r>
              <a:rPr lang="en-IN" i="1" dirty="0"/>
              <a:t>running</a:t>
            </a:r>
            <a:r>
              <a:rPr lang="en-IN" dirty="0"/>
              <a:t> the application. </a:t>
            </a:r>
          </a:p>
          <a:p>
            <a:r>
              <a:rPr lang="en-IN" dirty="0"/>
              <a:t>dependencies are used for direct usage in your codebase, things that usually end up in the production code, or chunks of code</a:t>
            </a:r>
          </a:p>
          <a:p>
            <a:r>
              <a:rPr lang="en-IN" dirty="0"/>
              <a:t>The </a:t>
            </a:r>
            <a:r>
              <a:rPr lang="en-IN" i="1" dirty="0" err="1"/>
              <a:t>devDependencies</a:t>
            </a:r>
            <a:r>
              <a:rPr lang="en-IN" dirty="0"/>
              <a:t> are only necessary to </a:t>
            </a:r>
            <a:r>
              <a:rPr lang="en-IN" i="1" dirty="0"/>
              <a:t>develop</a:t>
            </a:r>
            <a:r>
              <a:rPr lang="en-IN" dirty="0"/>
              <a:t> the application.</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1" dirty="0">
                <a:solidFill>
                  <a:schemeClr val="accent6"/>
                </a:solidFill>
                <a:effectLst>
                  <a:outerShdw blurRad="38100" dist="38100" dir="2700000" algn="tl">
                    <a:srgbClr val="000000">
                      <a:alpha val="43137"/>
                    </a:srgbClr>
                  </a:outerShdw>
                </a:effectLst>
              </a:rPr>
              <a:t>Dependencies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79512" y="1772816"/>
            <a:ext cx="8712968" cy="4680520"/>
          </a:xfrm>
        </p:spPr>
        <p:txBody>
          <a:bodyPr>
            <a:normAutofit/>
          </a:bodyPr>
          <a:lstStyle/>
          <a:p>
            <a:r>
              <a:rPr lang="en-IN" sz="2900" dirty="0"/>
              <a:t>The dependencies section of package.json contains:</a:t>
            </a:r>
          </a:p>
          <a:p>
            <a:r>
              <a:rPr lang="en-IN" sz="2900" b="1" dirty="0"/>
              <a:t>Angular packages</a:t>
            </a:r>
            <a:r>
              <a:rPr lang="en-IN" sz="2900" dirty="0"/>
              <a:t>: Angular core and optional modules; their package names begin @angular/.</a:t>
            </a:r>
          </a:p>
          <a:p>
            <a:r>
              <a:rPr lang="en-IN" sz="2900" b="1" dirty="0"/>
              <a:t>Support packages</a:t>
            </a:r>
            <a:r>
              <a:rPr lang="en-IN" sz="2900" dirty="0"/>
              <a:t>: 3rd party libraries that must be present for Angular apps to run.</a:t>
            </a:r>
          </a:p>
          <a:p>
            <a:r>
              <a:rPr lang="en-IN" sz="2900" b="1" dirty="0" err="1"/>
              <a:t>Polyfill</a:t>
            </a:r>
            <a:r>
              <a:rPr lang="en-IN" sz="2900" b="1" dirty="0"/>
              <a:t> packages</a:t>
            </a:r>
            <a:r>
              <a:rPr lang="en-IN" sz="2900" dirty="0"/>
              <a:t>: </a:t>
            </a:r>
            <a:r>
              <a:rPr lang="en-IN" sz="2900" dirty="0" err="1"/>
              <a:t>Polyfills</a:t>
            </a:r>
            <a:r>
              <a:rPr lang="en-IN" sz="2900" dirty="0"/>
              <a:t> plug gaps in a browser's JavaScript implementation.</a:t>
            </a:r>
          </a:p>
          <a:p>
            <a:endParaRPr lang="en-IN"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6"/>
                </a:solidFill>
                <a:effectLst>
                  <a:outerShdw blurRad="38100" dist="38100" dir="2700000" algn="tl">
                    <a:srgbClr val="000000">
                      <a:alpha val="43137"/>
                    </a:srgbClr>
                  </a:outerShdw>
                </a:effectLst>
              </a:rPr>
              <a:t>Angular packages</a:t>
            </a:r>
            <a:endParaRPr lang="en-IN" b="1" i="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10000"/>
          </a:bodyPr>
          <a:lstStyle/>
          <a:p>
            <a:r>
              <a:rPr lang="en-IN" dirty="0">
                <a:solidFill>
                  <a:schemeClr val="accent6"/>
                </a:solidFill>
              </a:rPr>
              <a:t>@angular/animations: </a:t>
            </a:r>
            <a:r>
              <a:rPr lang="en-IN" dirty="0"/>
              <a:t>Angular's animations library makes it easy to define and apply animation effects such as page and list transitions.</a:t>
            </a:r>
          </a:p>
          <a:p>
            <a:endParaRPr lang="en-IN" dirty="0"/>
          </a:p>
          <a:p>
            <a:r>
              <a:rPr lang="en-IN" dirty="0">
                <a:solidFill>
                  <a:schemeClr val="accent6"/>
                </a:solidFill>
              </a:rPr>
              <a:t>@angular/common: </a:t>
            </a:r>
            <a:r>
              <a:rPr lang="en-IN" dirty="0"/>
              <a:t>The commonly needed services, pipes, and directives provided by the Angular team. </a:t>
            </a:r>
          </a:p>
          <a:p>
            <a:endParaRPr lang="en-IN" dirty="0"/>
          </a:p>
          <a:p>
            <a:r>
              <a:rPr lang="en-IN" dirty="0">
                <a:solidFill>
                  <a:schemeClr val="accent6"/>
                </a:solidFill>
              </a:rPr>
              <a:t>@angular/core: </a:t>
            </a:r>
            <a:r>
              <a:rPr lang="en-IN" dirty="0"/>
              <a:t>Critical runtime parts of the framework needed by every application. Includes all metadata decorators, </a:t>
            </a:r>
            <a:r>
              <a:rPr lang="en-IN" dirty="0">
                <a:hlinkClick r:id="rId2"/>
              </a:rPr>
              <a:t>Component</a:t>
            </a:r>
            <a:r>
              <a:rPr lang="en-IN" dirty="0"/>
              <a:t>, </a:t>
            </a:r>
            <a:r>
              <a:rPr lang="en-IN" dirty="0">
                <a:hlinkClick r:id="rId3"/>
              </a:rPr>
              <a:t>Directive</a:t>
            </a:r>
            <a:r>
              <a:rPr lang="en-IN" dirty="0"/>
              <a:t>, dependency injection, and the component lifecycle hooks.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357166"/>
            <a:ext cx="8229600" cy="6000792"/>
          </a:xfrm>
        </p:spPr>
        <p:txBody>
          <a:bodyPr>
            <a:normAutofit fontScale="85000" lnSpcReduction="20000"/>
          </a:bodyPr>
          <a:lstStyle/>
          <a:p>
            <a:r>
              <a:rPr lang="en-IN" dirty="0">
                <a:solidFill>
                  <a:schemeClr val="accent6"/>
                </a:solidFill>
              </a:rPr>
              <a:t>@angular/compiler: </a:t>
            </a:r>
            <a:r>
              <a:rPr lang="en-IN" dirty="0"/>
              <a:t>Angular's </a:t>
            </a:r>
            <a:r>
              <a:rPr lang="en-IN" i="1" dirty="0"/>
              <a:t>Template Compiler</a:t>
            </a:r>
            <a:r>
              <a:rPr lang="en-IN" dirty="0"/>
              <a:t>. It understands templates and can convert them to code that makes the application run and render. Typically you don’t interact with the compiler directly; rather, you use it indirectly via platform-browser-dynamic when </a:t>
            </a:r>
            <a:r>
              <a:rPr lang="en-IN" dirty="0">
                <a:hlinkClick r:id="rId2"/>
              </a:rPr>
              <a:t>JIT compiling</a:t>
            </a:r>
            <a:r>
              <a:rPr lang="en-IN" dirty="0"/>
              <a:t> in the browser.</a:t>
            </a:r>
          </a:p>
          <a:p>
            <a:endParaRPr lang="en-IN" dirty="0"/>
          </a:p>
          <a:p>
            <a:r>
              <a:rPr lang="en-IN" dirty="0">
                <a:solidFill>
                  <a:schemeClr val="accent6"/>
                </a:solidFill>
              </a:rPr>
              <a:t>@angular/forms:</a:t>
            </a:r>
            <a:r>
              <a:rPr lang="en-IN" dirty="0"/>
              <a:t> support for both </a:t>
            </a:r>
            <a:r>
              <a:rPr lang="en-IN" dirty="0">
                <a:hlinkClick r:id="rId3"/>
              </a:rPr>
              <a:t>template-driven</a:t>
            </a:r>
            <a:r>
              <a:rPr lang="en-IN" dirty="0"/>
              <a:t> and </a:t>
            </a:r>
            <a:r>
              <a:rPr lang="en-IN" dirty="0">
                <a:hlinkClick r:id="rId4"/>
              </a:rPr>
              <a:t>reactive forms</a:t>
            </a:r>
            <a:r>
              <a:rPr lang="en-IN" dirty="0"/>
              <a:t>.</a:t>
            </a:r>
            <a:r>
              <a:rPr lang="en-IN" dirty="0">
                <a:solidFill>
                  <a:schemeClr val="accent6"/>
                </a:solidFill>
              </a:rPr>
              <a:t> </a:t>
            </a:r>
          </a:p>
          <a:p>
            <a:endParaRPr lang="en-IN" dirty="0">
              <a:solidFill>
                <a:schemeClr val="accent6"/>
              </a:solidFill>
            </a:endParaRPr>
          </a:p>
          <a:p>
            <a:r>
              <a:rPr lang="en-IN" dirty="0">
                <a:solidFill>
                  <a:schemeClr val="accent6"/>
                </a:solidFill>
              </a:rPr>
              <a:t>@angular/http: </a:t>
            </a:r>
            <a:r>
              <a:rPr lang="en-IN" dirty="0" err="1"/>
              <a:t>Angular's</a:t>
            </a:r>
            <a:r>
              <a:rPr lang="en-IN" dirty="0"/>
              <a:t> old, soon-to-be-deprecated, HTTP client.</a:t>
            </a:r>
          </a:p>
          <a:p>
            <a:endParaRPr lang="en-IN" dirty="0"/>
          </a:p>
          <a:p>
            <a:r>
              <a:rPr lang="en-IN" dirty="0">
                <a:solidFill>
                  <a:schemeClr val="accent6"/>
                </a:solidFill>
              </a:rPr>
              <a:t>@angular/platform-browser:</a:t>
            </a:r>
            <a:r>
              <a:rPr lang="en-IN" dirty="0"/>
              <a:t> Everything DOM and browser related, especially the pieces that help render into the DOM. </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500042"/>
            <a:ext cx="8358246" cy="6072230"/>
          </a:xfrm>
        </p:spPr>
        <p:txBody>
          <a:bodyPr>
            <a:normAutofit/>
          </a:bodyPr>
          <a:lstStyle/>
          <a:p>
            <a:r>
              <a:rPr lang="en-IN" dirty="0">
                <a:solidFill>
                  <a:schemeClr val="accent6"/>
                </a:solidFill>
              </a:rPr>
              <a:t>@angular/platform-browser-dynamic: </a:t>
            </a:r>
            <a:r>
              <a:rPr lang="en-IN" dirty="0"/>
              <a:t>Includes </a:t>
            </a:r>
            <a:r>
              <a:rPr lang="en-IN" dirty="0">
                <a:hlinkClick r:id="rId2"/>
              </a:rPr>
              <a:t>Providers</a:t>
            </a:r>
            <a:r>
              <a:rPr lang="en-IN" dirty="0"/>
              <a:t> and methods to compile and run the app on the client using the </a:t>
            </a:r>
            <a:r>
              <a:rPr lang="en-IN" dirty="0">
                <a:hlinkClick r:id="rId3"/>
              </a:rPr>
              <a:t>JIT compiler</a:t>
            </a:r>
            <a:r>
              <a:rPr lang="en-IN" dirty="0"/>
              <a:t>.</a:t>
            </a:r>
          </a:p>
          <a:p>
            <a:endParaRPr lang="en-IN" dirty="0"/>
          </a:p>
          <a:p>
            <a:r>
              <a:rPr lang="en-IN" dirty="0">
                <a:solidFill>
                  <a:schemeClr val="accent6"/>
                </a:solidFill>
              </a:rPr>
              <a:t>@angular/router: </a:t>
            </a:r>
            <a:r>
              <a:rPr lang="en-IN" dirty="0"/>
              <a:t>The </a:t>
            </a:r>
            <a:r>
              <a:rPr lang="en-IN" dirty="0">
                <a:hlinkClick r:id="rId4"/>
              </a:rPr>
              <a:t>router module</a:t>
            </a:r>
            <a:r>
              <a:rPr lang="en-IN" dirty="0"/>
              <a:t> navigates among your app pages when the browser URL changes.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6"/>
                </a:solidFill>
                <a:effectLst>
                  <a:outerShdw blurRad="38100" dist="38100" dir="2700000" algn="tl">
                    <a:srgbClr val="000000">
                      <a:alpha val="43137"/>
                    </a:srgbClr>
                  </a:outerShdw>
                </a:effectLst>
              </a:rPr>
              <a:t>Support packages</a:t>
            </a:r>
            <a:endParaRPr lang="en-IN" b="1" i="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IN" dirty="0" err="1">
                <a:solidFill>
                  <a:schemeClr val="accent6"/>
                </a:solidFill>
                <a:hlinkClick r:id="rId2"/>
              </a:rPr>
              <a:t>rxjs</a:t>
            </a:r>
            <a:r>
              <a:rPr lang="en-IN" dirty="0">
                <a:solidFill>
                  <a:schemeClr val="accent6"/>
                </a:solidFill>
              </a:rPr>
              <a:t>:</a:t>
            </a:r>
            <a:r>
              <a:rPr lang="en-IN" dirty="0"/>
              <a:t> Many Angular APIs return </a:t>
            </a:r>
            <a:r>
              <a:rPr lang="en-IN" i="1" dirty="0"/>
              <a:t>observables</a:t>
            </a:r>
            <a:r>
              <a:rPr lang="en-IN" dirty="0"/>
              <a:t>. </a:t>
            </a:r>
            <a:r>
              <a:rPr lang="en-IN" dirty="0" err="1"/>
              <a:t>RxJS</a:t>
            </a:r>
            <a:r>
              <a:rPr lang="en-IN" dirty="0"/>
              <a:t> is an implementation of the proposed </a:t>
            </a:r>
            <a:r>
              <a:rPr lang="en-IN" dirty="0">
                <a:hlinkClick r:id="rId3"/>
              </a:rPr>
              <a:t>Observables specification</a:t>
            </a:r>
            <a:r>
              <a:rPr lang="en-IN" dirty="0"/>
              <a:t>.</a:t>
            </a:r>
          </a:p>
          <a:p>
            <a:pPr>
              <a:buNone/>
            </a:pPr>
            <a:endParaRPr lang="en-IN" dirty="0"/>
          </a:p>
          <a:p>
            <a:r>
              <a:rPr lang="en-IN" dirty="0">
                <a:solidFill>
                  <a:schemeClr val="accent6"/>
                </a:solidFill>
                <a:hlinkClick r:id="rId4"/>
              </a:rPr>
              <a:t>zone.js</a:t>
            </a:r>
            <a:r>
              <a:rPr lang="en-IN" dirty="0">
                <a:solidFill>
                  <a:schemeClr val="accent6"/>
                </a:solidFill>
              </a:rPr>
              <a:t>:</a:t>
            </a:r>
            <a:r>
              <a:rPr lang="en-IN" dirty="0"/>
              <a:t> Angular relies on zone.js to run Angular's change detection processes when native JavaScript operations raise events. </a:t>
            </a:r>
          </a:p>
          <a:p>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1" dirty="0" err="1">
                <a:solidFill>
                  <a:schemeClr val="accent6"/>
                </a:solidFill>
                <a:effectLst>
                  <a:outerShdw blurRad="38100" dist="38100" dir="2700000" algn="tl">
                    <a:srgbClr val="000000">
                      <a:alpha val="43137"/>
                    </a:srgbClr>
                  </a:outerShdw>
                </a:effectLst>
              </a:rPr>
              <a:t>Polyfill</a:t>
            </a:r>
            <a:r>
              <a:rPr lang="en-IN" b="1" i="1" dirty="0">
                <a:solidFill>
                  <a:schemeClr val="accent6"/>
                </a:solidFill>
                <a:effectLst>
                  <a:outerShdw blurRad="38100" dist="38100" dir="2700000" algn="tl">
                    <a:srgbClr val="000000">
                      <a:alpha val="43137"/>
                    </a:srgbClr>
                  </a:outerShdw>
                </a:effectLst>
              </a:rPr>
              <a:t> packages</a:t>
            </a:r>
          </a:p>
        </p:txBody>
      </p:sp>
      <p:sp>
        <p:nvSpPr>
          <p:cNvPr id="3" name="Content Placeholder 2"/>
          <p:cNvSpPr>
            <a:spLocks noGrp="1"/>
          </p:cNvSpPr>
          <p:nvPr>
            <p:ph idx="1"/>
          </p:nvPr>
        </p:nvSpPr>
        <p:spPr/>
        <p:txBody>
          <a:bodyPr>
            <a:normAutofit fontScale="92500" lnSpcReduction="10000"/>
          </a:bodyPr>
          <a:lstStyle/>
          <a:p>
            <a:r>
              <a:rPr lang="en-IN" dirty="0"/>
              <a:t>Many browsers lack native support for some features in the latest HTML standards, features that Angular requires. "</a:t>
            </a:r>
            <a:r>
              <a:rPr lang="en-IN" dirty="0" err="1">
                <a:hlinkClick r:id="rId2"/>
              </a:rPr>
              <a:t>Polyfills</a:t>
            </a:r>
            <a:r>
              <a:rPr lang="en-IN" dirty="0"/>
              <a:t>" can emulate the missing features. The </a:t>
            </a:r>
            <a:r>
              <a:rPr lang="en-IN" dirty="0">
                <a:hlinkClick r:id="rId3"/>
              </a:rPr>
              <a:t>Browser Support</a:t>
            </a:r>
            <a:r>
              <a:rPr lang="en-IN" dirty="0"/>
              <a:t> guide explains which browsers need </a:t>
            </a:r>
            <a:r>
              <a:rPr lang="en-IN" dirty="0" err="1"/>
              <a:t>polyfills</a:t>
            </a:r>
            <a:r>
              <a:rPr lang="en-IN" dirty="0"/>
              <a:t> and how you can add them.</a:t>
            </a:r>
          </a:p>
          <a:p>
            <a:pPr>
              <a:buNone/>
            </a:pPr>
            <a:endParaRPr lang="en-IN" dirty="0"/>
          </a:p>
          <a:p>
            <a:r>
              <a:rPr lang="en-IN" dirty="0"/>
              <a:t>The default package.json installs the </a:t>
            </a:r>
            <a:r>
              <a:rPr lang="en-IN" dirty="0">
                <a:hlinkClick r:id="rId4"/>
              </a:rPr>
              <a:t>core-</a:t>
            </a:r>
            <a:r>
              <a:rPr lang="en-IN" dirty="0" err="1">
                <a:hlinkClick r:id="rId4"/>
              </a:rPr>
              <a:t>js</a:t>
            </a:r>
            <a:r>
              <a:rPr lang="en-IN" dirty="0"/>
              <a:t> package which </a:t>
            </a:r>
            <a:r>
              <a:rPr lang="en-IN" dirty="0" err="1"/>
              <a:t>polyfills</a:t>
            </a:r>
            <a:r>
              <a:rPr lang="en-IN" dirty="0"/>
              <a:t> missing features for several popular browser.</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1" dirty="0" err="1">
                <a:solidFill>
                  <a:schemeClr val="accent6"/>
                </a:solidFill>
                <a:effectLst>
                  <a:outerShdw blurRad="38100" dist="38100" dir="2700000" algn="tl">
                    <a:srgbClr val="000000">
                      <a:alpha val="43137"/>
                    </a:srgbClr>
                  </a:outerShdw>
                </a:effectLst>
              </a:rPr>
              <a:t>DevDependencies</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484784"/>
            <a:ext cx="8424936" cy="4896543"/>
          </a:xfrm>
        </p:spPr>
        <p:txBody>
          <a:bodyPr>
            <a:normAutofit fontScale="92500" lnSpcReduction="10000"/>
          </a:bodyPr>
          <a:lstStyle/>
          <a:p>
            <a:r>
              <a:rPr lang="en-IN" sz="2900" dirty="0"/>
              <a:t>The packages listed in the </a:t>
            </a:r>
            <a:r>
              <a:rPr lang="en-IN" sz="2900" i="1" dirty="0" err="1"/>
              <a:t>devDependencies</a:t>
            </a:r>
            <a:r>
              <a:rPr lang="en-IN" sz="2900" dirty="0"/>
              <a:t> section of the </a:t>
            </a:r>
            <a:r>
              <a:rPr lang="en-IN" sz="2900" dirty="0" err="1"/>
              <a:t>package.json</a:t>
            </a:r>
            <a:r>
              <a:rPr lang="en-IN" sz="2900" dirty="0"/>
              <a:t> help you develop the application on your local machine.</a:t>
            </a:r>
          </a:p>
          <a:p>
            <a:r>
              <a:rPr lang="en-IN" sz="2900" dirty="0" err="1"/>
              <a:t>devDependencies</a:t>
            </a:r>
            <a:r>
              <a:rPr lang="en-IN" sz="2900" dirty="0"/>
              <a:t> are used for the build process, tools that help you manage how the end code will end up, third party test modules, (ex. </a:t>
            </a:r>
            <a:r>
              <a:rPr lang="en-IN" sz="2900" dirty="0" err="1"/>
              <a:t>webpack</a:t>
            </a:r>
            <a:r>
              <a:rPr lang="en-IN" sz="2900" dirty="0"/>
              <a:t> stuff)</a:t>
            </a:r>
          </a:p>
          <a:p>
            <a:r>
              <a:rPr lang="en-IN" dirty="0" err="1"/>
              <a:t>devDependencies</a:t>
            </a:r>
            <a:r>
              <a:rPr lang="en-IN" dirty="0"/>
              <a:t> you only need during development or releasing, like compilers that take your code and compile it into </a:t>
            </a:r>
            <a:r>
              <a:rPr lang="en-IN" dirty="0" err="1"/>
              <a:t>javascript</a:t>
            </a:r>
            <a:r>
              <a:rPr lang="en-IN" dirty="0"/>
              <a:t>, test frameworks or documentation generators.</a:t>
            </a:r>
            <a:endParaRPr lang="en-IN" sz="2900" dirty="0"/>
          </a:p>
          <a:p>
            <a:r>
              <a:rPr lang="en-IN" sz="2900" dirty="0"/>
              <a:t>You don't deploy them with the production application.</a:t>
            </a:r>
          </a:p>
          <a:p>
            <a:endParaRPr lang="en-IN"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C9EE42E8-F909-4F44-A56F-771F89B9D934}"/>
              </a:ext>
            </a:extLst>
          </p:cNvPr>
          <p:cNvPicPr>
            <a:picLocks noChangeAspect="1"/>
          </p:cNvPicPr>
          <p:nvPr/>
        </p:nvPicPr>
        <p:blipFill>
          <a:blip r:embed="rId2"/>
          <a:stretch>
            <a:fillRect/>
          </a:stretch>
        </p:blipFill>
        <p:spPr>
          <a:xfrm>
            <a:off x="179512" y="2993791"/>
            <a:ext cx="8550414" cy="3613117"/>
          </a:xfrm>
          <a:prstGeom prst="rect">
            <a:avLst/>
          </a:prstGeom>
        </p:spPr>
      </p:pic>
      <p:pic>
        <p:nvPicPr>
          <p:cNvPr id="1026" name="Picture 2" descr="Related image">
            <a:extLst>
              <a:ext uri="{FF2B5EF4-FFF2-40B4-BE49-F238E27FC236}">
                <a16:creationId xmlns:a16="http://schemas.microsoft.com/office/drawing/2014/main" id="{0C866EC2-EF6D-4351-9DA8-CC3FB37D2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0648"/>
            <a:ext cx="7488832" cy="218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1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58204" cy="6143668"/>
          </a:xfrm>
        </p:spPr>
        <p:txBody>
          <a:bodyPr>
            <a:normAutofit fontScale="77500" lnSpcReduction="20000"/>
          </a:bodyPr>
          <a:lstStyle/>
          <a:p>
            <a:r>
              <a:rPr lang="en-IN" dirty="0">
                <a:solidFill>
                  <a:schemeClr val="accent6"/>
                </a:solidFill>
              </a:rPr>
              <a:t>@angular/</a:t>
            </a:r>
            <a:r>
              <a:rPr lang="en-IN" dirty="0" err="1">
                <a:solidFill>
                  <a:schemeClr val="accent6"/>
                </a:solidFill>
              </a:rPr>
              <a:t>cli</a:t>
            </a:r>
            <a:r>
              <a:rPr lang="en-IN" dirty="0">
                <a:solidFill>
                  <a:schemeClr val="accent6"/>
                </a:solidFill>
              </a:rPr>
              <a:t>: </a:t>
            </a:r>
            <a:r>
              <a:rPr lang="en-IN" dirty="0"/>
              <a:t>The Angular CLI tools.</a:t>
            </a:r>
          </a:p>
          <a:p>
            <a:endParaRPr lang="en-IN" dirty="0"/>
          </a:p>
          <a:p>
            <a:r>
              <a:rPr lang="en-IN" dirty="0">
                <a:solidFill>
                  <a:schemeClr val="accent6"/>
                </a:solidFill>
              </a:rPr>
              <a:t>@angular/compiler-</a:t>
            </a:r>
            <a:r>
              <a:rPr lang="en-IN" dirty="0" err="1">
                <a:solidFill>
                  <a:schemeClr val="accent6"/>
                </a:solidFill>
              </a:rPr>
              <a:t>cli</a:t>
            </a:r>
            <a:r>
              <a:rPr lang="en-IN" dirty="0">
                <a:solidFill>
                  <a:schemeClr val="accent6"/>
                </a:solidFill>
              </a:rPr>
              <a:t>: </a:t>
            </a:r>
            <a:r>
              <a:rPr lang="en-IN" dirty="0"/>
              <a:t>The Angular compiler, which is invoked by the Angular CLI's build and serve commands.</a:t>
            </a:r>
          </a:p>
          <a:p>
            <a:endParaRPr lang="en-IN" dirty="0"/>
          </a:p>
          <a:p>
            <a:r>
              <a:rPr lang="en-IN" dirty="0">
                <a:solidFill>
                  <a:schemeClr val="accent6"/>
                </a:solidFill>
              </a:rPr>
              <a:t>@angular/language-service: </a:t>
            </a:r>
            <a:r>
              <a:rPr lang="en-IN" dirty="0"/>
              <a:t>The Angular language service analyzes component templates and provides type and error information that TypeScript-aware editors can use to improve the developer's experience. For example, see the Angular language service extension for VS Code</a:t>
            </a:r>
          </a:p>
          <a:p>
            <a:endParaRPr lang="en-IN" dirty="0"/>
          </a:p>
          <a:p>
            <a:r>
              <a:rPr lang="en-IN" dirty="0">
                <a:solidFill>
                  <a:schemeClr val="accent6"/>
                </a:solidFill>
              </a:rPr>
              <a:t>@types/... : </a:t>
            </a:r>
            <a:r>
              <a:rPr lang="en-IN" dirty="0"/>
              <a:t>TypeScript definition files for 3rd party libraries such as Jasmine and node.</a:t>
            </a:r>
          </a:p>
          <a:p>
            <a:endParaRPr lang="en-IN" dirty="0"/>
          </a:p>
          <a:p>
            <a:r>
              <a:rPr lang="en-IN" dirty="0" err="1">
                <a:solidFill>
                  <a:schemeClr val="accent6"/>
                </a:solidFill>
              </a:rPr>
              <a:t>codelyzer</a:t>
            </a:r>
            <a:r>
              <a:rPr lang="en-IN" dirty="0">
                <a:solidFill>
                  <a:schemeClr val="accent6"/>
                </a:solidFill>
              </a:rPr>
              <a:t>: </a:t>
            </a:r>
            <a:r>
              <a:rPr lang="en-IN" dirty="0"/>
              <a:t>A linter for Angular apps whose rules conform to the Angular style guide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286544"/>
          </a:xfrm>
        </p:spPr>
        <p:txBody>
          <a:bodyPr>
            <a:normAutofit fontScale="85000" lnSpcReduction="20000"/>
          </a:bodyPr>
          <a:lstStyle/>
          <a:p>
            <a:r>
              <a:rPr lang="en-IN" dirty="0">
                <a:solidFill>
                  <a:schemeClr val="accent6"/>
                </a:solidFill>
              </a:rPr>
              <a:t>jasmine/... :</a:t>
            </a:r>
            <a:r>
              <a:rPr lang="en-IN" dirty="0"/>
              <a:t> packages to support the Jasmine test library.</a:t>
            </a:r>
          </a:p>
          <a:p>
            <a:endParaRPr lang="en-IN" dirty="0"/>
          </a:p>
          <a:p>
            <a:r>
              <a:rPr lang="en-IN" dirty="0">
                <a:solidFill>
                  <a:schemeClr val="accent6"/>
                </a:solidFill>
              </a:rPr>
              <a:t>karma/... : </a:t>
            </a:r>
            <a:r>
              <a:rPr lang="en-IN" dirty="0"/>
              <a:t>packages to support the karma test runner.</a:t>
            </a:r>
          </a:p>
          <a:p>
            <a:endParaRPr lang="en-IN" dirty="0"/>
          </a:p>
          <a:p>
            <a:r>
              <a:rPr lang="en-IN" dirty="0">
                <a:solidFill>
                  <a:schemeClr val="accent6"/>
                </a:solidFill>
              </a:rPr>
              <a:t>protractor</a:t>
            </a:r>
            <a:r>
              <a:rPr lang="en-IN" dirty="0"/>
              <a:t>: an end-to-end (e2e) framework for Angular apps. Built on top of </a:t>
            </a:r>
            <a:r>
              <a:rPr lang="en-IN" dirty="0" err="1"/>
              <a:t>WebDriverJS</a:t>
            </a:r>
            <a:r>
              <a:rPr lang="en-IN" dirty="0"/>
              <a:t>.</a:t>
            </a:r>
          </a:p>
          <a:p>
            <a:endParaRPr lang="en-IN" dirty="0"/>
          </a:p>
          <a:p>
            <a:r>
              <a:rPr lang="en-IN" dirty="0" err="1">
                <a:solidFill>
                  <a:schemeClr val="accent6"/>
                </a:solidFill>
              </a:rPr>
              <a:t>ts</a:t>
            </a:r>
            <a:r>
              <a:rPr lang="en-IN" dirty="0">
                <a:solidFill>
                  <a:schemeClr val="accent6"/>
                </a:solidFill>
              </a:rPr>
              <a:t>-node</a:t>
            </a:r>
            <a:r>
              <a:rPr lang="en-IN" dirty="0"/>
              <a:t>: TypeScript execution environment and REPL(Read-</a:t>
            </a:r>
            <a:r>
              <a:rPr lang="en-IN" dirty="0" err="1"/>
              <a:t>Eval</a:t>
            </a:r>
            <a:r>
              <a:rPr lang="en-IN" dirty="0"/>
              <a:t>-Print Loop) for node.</a:t>
            </a:r>
          </a:p>
          <a:p>
            <a:endParaRPr lang="en-IN" dirty="0"/>
          </a:p>
          <a:p>
            <a:r>
              <a:rPr lang="en-IN" dirty="0" err="1">
                <a:solidFill>
                  <a:schemeClr val="accent6"/>
                </a:solidFill>
              </a:rPr>
              <a:t>tslint</a:t>
            </a:r>
            <a:r>
              <a:rPr lang="en-IN" dirty="0"/>
              <a:t>: a static analysis tool that checks TypeScript code for readability, maintainability, and functionality errors.</a:t>
            </a:r>
          </a:p>
          <a:p>
            <a:endParaRPr lang="en-IN" dirty="0"/>
          </a:p>
          <a:p>
            <a:r>
              <a:rPr lang="en-IN" dirty="0">
                <a:solidFill>
                  <a:schemeClr val="accent6"/>
                </a:solidFill>
              </a:rPr>
              <a:t>typescript</a:t>
            </a:r>
            <a:r>
              <a:rPr lang="en-IN" dirty="0"/>
              <a:t>: the TypeScript language server, including the </a:t>
            </a:r>
            <a:r>
              <a:rPr lang="en-IN" dirty="0" err="1"/>
              <a:t>tsc</a:t>
            </a:r>
            <a:r>
              <a:rPr lang="en-IN" dirty="0"/>
              <a:t> TypeScript compiler.</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Points to remember</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r>
              <a:rPr lang="en-IN" dirty="0"/>
              <a:t>The default </a:t>
            </a:r>
            <a:r>
              <a:rPr lang="en-IN" b="1" dirty="0" err="1">
                <a:solidFill>
                  <a:schemeClr val="accent6"/>
                </a:solidFill>
                <a:effectLst>
                  <a:outerShdw blurRad="38100" dist="38100" dir="2700000" algn="tl">
                    <a:srgbClr val="000000">
                      <a:alpha val="43137"/>
                    </a:srgbClr>
                  </a:outerShdw>
                </a:effectLst>
              </a:rPr>
              <a:t>package.json</a:t>
            </a:r>
            <a:r>
              <a:rPr lang="en-IN" dirty="0"/>
              <a:t> installs more packages than you'll need for your project.</a:t>
            </a:r>
          </a:p>
          <a:p>
            <a:r>
              <a:rPr lang="en-IN" dirty="0"/>
              <a:t>A given package may contain tens, hundreds, even thousands of files, all of them in your local machine's </a:t>
            </a:r>
            <a:r>
              <a:rPr lang="en-IN" b="1" dirty="0" err="1">
                <a:solidFill>
                  <a:schemeClr val="accent6"/>
                </a:solidFill>
                <a:effectLst>
                  <a:outerShdw blurRad="38100" dist="38100" dir="2700000" algn="tl">
                    <a:srgbClr val="000000">
                      <a:alpha val="43137"/>
                    </a:srgbClr>
                  </a:outerShdw>
                </a:effectLst>
              </a:rPr>
              <a:t>node_modules</a:t>
            </a:r>
            <a:r>
              <a:rPr lang="en-IN" dirty="0"/>
              <a:t> directory.</a:t>
            </a:r>
          </a:p>
          <a:p>
            <a:r>
              <a:rPr lang="en-IN" dirty="0"/>
              <a:t>By default the Angular CLI build process bundles into a single file just the few "vendor" library files that your application actually needs. The browser downloads this bundle, not the original package files.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a:p>
            <a:pPr algn="ctr">
              <a:buNone/>
            </a:pPr>
            <a:r>
              <a:rPr lang="en-US" sz="9600" b="1" dirty="0">
                <a:solidFill>
                  <a:schemeClr val="accent6"/>
                </a:solidFill>
                <a:effectLst>
                  <a:outerShdw blurRad="38100" dist="38100" dir="2700000" algn="tl">
                    <a:srgbClr val="000000">
                      <a:alpha val="43137"/>
                    </a:srgbClr>
                  </a:outerShdw>
                </a:effectLst>
              </a:rPr>
              <a:t>	</a:t>
            </a:r>
            <a:r>
              <a:rPr lang="en-US" sz="9600" b="1" dirty="0" err="1">
                <a:solidFill>
                  <a:schemeClr val="accent6"/>
                </a:solidFill>
                <a:effectLst>
                  <a:outerShdw blurRad="38100" dist="38100" dir="2700000" algn="tl">
                    <a:srgbClr val="000000">
                      <a:alpha val="43137"/>
                    </a:srgbClr>
                  </a:outerShdw>
                </a:effectLst>
              </a:rPr>
              <a:t>Webpack</a:t>
            </a:r>
            <a:endParaRPr lang="en-IN" sz="96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860B-E7D8-4491-8AD2-099BDA38D8FF}"/>
              </a:ext>
            </a:extLst>
          </p:cNvPr>
          <p:cNvSpPr>
            <a:spLocks noGrp="1"/>
          </p:cNvSpPr>
          <p:nvPr>
            <p:ph type="title"/>
          </p:nvPr>
        </p:nvSpPr>
        <p:spPr/>
        <p:txBody>
          <a:bodyPr>
            <a:normAutofit/>
          </a:bodyPr>
          <a:lstStyle/>
          <a:p>
            <a:r>
              <a:rPr lang="en-IN" b="1" dirty="0"/>
              <a:t>What is </a:t>
            </a:r>
            <a:r>
              <a:rPr lang="en-IN" b="1" dirty="0" err="1"/>
              <a:t>Webpack</a:t>
            </a:r>
            <a:endParaRPr lang="en-IN" dirty="0"/>
          </a:p>
        </p:txBody>
      </p:sp>
      <p:sp>
        <p:nvSpPr>
          <p:cNvPr id="3" name="Content Placeholder 2">
            <a:extLst>
              <a:ext uri="{FF2B5EF4-FFF2-40B4-BE49-F238E27FC236}">
                <a16:creationId xmlns:a16="http://schemas.microsoft.com/office/drawing/2014/main" id="{7CEFF864-CFE3-47A0-A960-06302248B395}"/>
              </a:ext>
            </a:extLst>
          </p:cNvPr>
          <p:cNvSpPr>
            <a:spLocks noGrp="1"/>
          </p:cNvSpPr>
          <p:nvPr>
            <p:ph idx="1"/>
          </p:nvPr>
        </p:nvSpPr>
        <p:spPr>
          <a:xfrm>
            <a:off x="457200" y="1600200"/>
            <a:ext cx="8363272" cy="4925144"/>
          </a:xfrm>
        </p:spPr>
        <p:txBody>
          <a:bodyPr>
            <a:normAutofit fontScale="85000" lnSpcReduction="20000"/>
          </a:bodyPr>
          <a:lstStyle/>
          <a:p>
            <a:r>
              <a:rPr lang="en-IN" dirty="0"/>
              <a:t>The dynamic web applications usually have lots of </a:t>
            </a:r>
            <a:r>
              <a:rPr lang="en-IN" dirty="0" err="1"/>
              <a:t>javascript</a:t>
            </a:r>
            <a:r>
              <a:rPr lang="en-IN" dirty="0"/>
              <a:t> files. These files are either created by you or it could be third party libraries like </a:t>
            </a:r>
            <a:r>
              <a:rPr lang="en-IN" dirty="0" err="1"/>
              <a:t>jquery</a:t>
            </a:r>
            <a:r>
              <a:rPr lang="en-IN" dirty="0"/>
              <a:t>/bootstrap etc. We include these in our </a:t>
            </a:r>
            <a:r>
              <a:rPr lang="en-IN" b="1" dirty="0"/>
              <a:t>index.html</a:t>
            </a:r>
            <a:r>
              <a:rPr lang="en-IN" dirty="0"/>
              <a:t> file using </a:t>
            </a:r>
            <a:r>
              <a:rPr lang="en-IN" b="1" i="1" dirty="0"/>
              <a:t>&lt;script&gt;</a:t>
            </a:r>
            <a:r>
              <a:rPr lang="en-IN" dirty="0"/>
              <a:t> tag. </a:t>
            </a:r>
          </a:p>
          <a:p>
            <a:r>
              <a:rPr lang="en-IN" dirty="0"/>
              <a:t>When a user sends requests to our application, the browser requests and loads these files one at a time. If you have lots of these files, then it will make your application slow.</a:t>
            </a:r>
          </a:p>
          <a:p>
            <a:r>
              <a:rPr lang="en-IN" dirty="0"/>
              <a:t> The solution to this problem is to merge all these files into a one or two files so that the browser can download the entire file in one request. This is where </a:t>
            </a:r>
            <a:r>
              <a:rPr lang="en-IN" b="1" dirty="0" err="1"/>
              <a:t>Webpack</a:t>
            </a:r>
            <a:r>
              <a:rPr lang="en-IN" dirty="0"/>
              <a:t> is used.</a:t>
            </a:r>
          </a:p>
        </p:txBody>
      </p:sp>
    </p:spTree>
    <p:extLst>
      <p:ext uri="{BB962C8B-B14F-4D97-AF65-F5344CB8AC3E}">
        <p14:creationId xmlns:p14="http://schemas.microsoft.com/office/powerpoint/2010/main" val="141442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fontScale="77500" lnSpcReduction="20000"/>
          </a:bodyPr>
          <a:lstStyle/>
          <a:p>
            <a:r>
              <a:rPr lang="en-IN" sz="4400" dirty="0" err="1"/>
              <a:t>Webpack</a:t>
            </a:r>
            <a:r>
              <a:rPr lang="en-IN" sz="4400" dirty="0"/>
              <a:t> is a module bundler for the web. It is incredibly powerful and enables modularity in angular applications.</a:t>
            </a:r>
            <a:endParaRPr lang="en-US" sz="4400" dirty="0"/>
          </a:p>
          <a:p>
            <a:r>
              <a:rPr lang="en-IN" sz="4400" dirty="0" err="1"/>
              <a:t>Webpack</a:t>
            </a:r>
            <a:r>
              <a:rPr lang="en-IN" sz="4400" dirty="0"/>
              <a:t> is a powerful module bundler, which scans your web application looking for </a:t>
            </a:r>
            <a:r>
              <a:rPr lang="en-IN" sz="4400" dirty="0" err="1"/>
              <a:t>javascript</a:t>
            </a:r>
            <a:r>
              <a:rPr lang="en-IN" sz="4400" dirty="0"/>
              <a:t> files and merges them into one ( or more) big file. </a:t>
            </a:r>
          </a:p>
          <a:p>
            <a:r>
              <a:rPr lang="en-IN" sz="4400" dirty="0" err="1"/>
              <a:t>Webpack</a:t>
            </a:r>
            <a:r>
              <a:rPr lang="en-IN" sz="4400" dirty="0"/>
              <a:t> has the ability to bundle any kind of file like JavaScript, CSS, SASS, LESS, images, HTML, &amp; fonts etc. </a:t>
            </a:r>
            <a:r>
              <a:rPr lang="en-IN" sz="4400" dirty="0" err="1"/>
              <a:t>Webpack</a:t>
            </a:r>
            <a:r>
              <a:rPr lang="en-IN" sz="4400" dirty="0"/>
              <a:t> also comes with Development Server that supports hot module reloading.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charRg st="262" end="453"/>
                                            </p:txEl>
                                          </p:spTgt>
                                        </p:tgtEl>
                                        <p:attrNameLst>
                                          <p:attrName>style.visibility</p:attrName>
                                        </p:attrNameLst>
                                      </p:cBhvr>
                                      <p:to>
                                        <p:strVal val="visible"/>
                                      </p:to>
                                    </p:set>
                                    <p:animEffect transition="in" filter="fade">
                                      <p:cBhvr>
                                        <p:cTn id="17" dur="500"/>
                                        <p:tgtEl>
                                          <p:spTgt spid="3">
                                            <p:txEl>
                                              <p:charRg st="262" end="4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ECAB9E-F7DA-4432-B951-CD41DBB33125}"/>
              </a:ext>
            </a:extLst>
          </p:cNvPr>
          <p:cNvPicPr>
            <a:picLocks noChangeAspect="1"/>
          </p:cNvPicPr>
          <p:nvPr/>
        </p:nvPicPr>
        <p:blipFill>
          <a:blip r:embed="rId2"/>
          <a:stretch>
            <a:fillRect/>
          </a:stretch>
        </p:blipFill>
        <p:spPr>
          <a:xfrm>
            <a:off x="0" y="1303858"/>
            <a:ext cx="9144000" cy="4250283"/>
          </a:xfrm>
          <a:prstGeom prst="rect">
            <a:avLst/>
          </a:prstGeom>
        </p:spPr>
      </p:pic>
    </p:spTree>
    <p:extLst>
      <p:ext uri="{BB962C8B-B14F-4D97-AF65-F5344CB8AC3E}">
        <p14:creationId xmlns:p14="http://schemas.microsoft.com/office/powerpoint/2010/main" val="225994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3643338"/>
          </a:xfrm>
        </p:spPr>
        <p:txBody>
          <a:bodyPr>
            <a:normAutofit lnSpcReduction="10000"/>
          </a:bodyPr>
          <a:lstStyle/>
          <a:p>
            <a:r>
              <a:rPr lang="en-US" dirty="0"/>
              <a:t>Whenever any source file is </a:t>
            </a:r>
            <a:r>
              <a:rPr lang="en-US" i="1" dirty="0"/>
              <a:t>modified</a:t>
            </a:r>
            <a:r>
              <a:rPr lang="en-US" dirty="0"/>
              <a:t> then automatically webpack is going to </a:t>
            </a:r>
            <a:r>
              <a:rPr lang="en-US" i="1" dirty="0"/>
              <a:t>refresh</a:t>
            </a:r>
            <a:r>
              <a:rPr lang="en-US" dirty="0"/>
              <a:t> the browser without your intervention. A great advantage of it.</a:t>
            </a:r>
          </a:p>
          <a:p>
            <a:pPr>
              <a:buNone/>
            </a:pPr>
            <a:endParaRPr lang="en-US" dirty="0"/>
          </a:p>
          <a:p>
            <a:r>
              <a:rPr lang="en-US" dirty="0"/>
              <a:t>Also the generated bundles will be injected into the index.html file during run time.</a:t>
            </a:r>
          </a:p>
          <a:p>
            <a:endParaRPr lang="en-IN" dirty="0"/>
          </a:p>
        </p:txBody>
      </p:sp>
      <p:pic>
        <p:nvPicPr>
          <p:cNvPr id="3075" name="Picture 3"/>
          <p:cNvPicPr>
            <a:picLocks noChangeAspect="1" noChangeArrowheads="1"/>
          </p:cNvPicPr>
          <p:nvPr/>
        </p:nvPicPr>
        <p:blipFill>
          <a:blip r:embed="rId2"/>
          <a:srcRect/>
          <a:stretch>
            <a:fillRect/>
          </a:stretch>
        </p:blipFill>
        <p:spPr bwMode="auto">
          <a:xfrm>
            <a:off x="714348" y="4643446"/>
            <a:ext cx="7905804" cy="100839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fade">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How webpack works behind?</a:t>
            </a:r>
            <a:endParaRPr lang="en-IN" b="1" dirty="0">
              <a:solidFill>
                <a:schemeClr val="accent6"/>
              </a:solidFill>
              <a:effectLst>
                <a:outerShdw blurRad="38100" dist="38100" dir="2700000" algn="tl">
                  <a:srgbClr val="000000">
                    <a:alpha val="43137"/>
                  </a:srgbClr>
                </a:outerShdw>
              </a:effectLst>
            </a:endParaRPr>
          </a:p>
        </p:txBody>
      </p:sp>
      <p:pic>
        <p:nvPicPr>
          <p:cNvPr id="2050" name="Picture 2"/>
          <p:cNvPicPr>
            <a:picLocks noGrp="1" noChangeAspect="1" noChangeArrowheads="1"/>
          </p:cNvPicPr>
          <p:nvPr>
            <p:ph idx="1"/>
          </p:nvPr>
        </p:nvPicPr>
        <p:blipFill>
          <a:blip r:embed="rId2"/>
          <a:srcRect/>
          <a:stretch>
            <a:fillRect/>
          </a:stretch>
        </p:blipFill>
        <p:spPr bwMode="auto">
          <a:xfrm>
            <a:off x="785786" y="1500174"/>
            <a:ext cx="5351727" cy="271464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857356" y="4572008"/>
            <a:ext cx="6303264" cy="2071702"/>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Points to remember</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a:bodyPr>
          <a:lstStyle/>
          <a:p>
            <a:r>
              <a:rPr lang="en-IN" dirty="0"/>
              <a:t>Webpack is a  tool for </a:t>
            </a:r>
            <a:r>
              <a:rPr lang="en-IN" i="1" dirty="0"/>
              <a:t>bundling application</a:t>
            </a:r>
            <a:r>
              <a:rPr lang="en-IN" dirty="0"/>
              <a:t> source code in </a:t>
            </a:r>
            <a:r>
              <a:rPr lang="en-IN" i="1" dirty="0"/>
              <a:t>convenient chunks</a:t>
            </a:r>
            <a:r>
              <a:rPr lang="en-IN" dirty="0"/>
              <a:t> and for loading that code from a server into a browser.</a:t>
            </a:r>
          </a:p>
          <a:p>
            <a:r>
              <a:rPr lang="en-IN" dirty="0"/>
              <a:t>A bundle is a JavaScript file that </a:t>
            </a:r>
            <a:r>
              <a:rPr lang="en-IN" i="1" dirty="0"/>
              <a:t>incorporates assets that belong together </a:t>
            </a:r>
            <a:r>
              <a:rPr lang="en-IN" dirty="0"/>
              <a:t>and should be served to the client in a response to a single file request. A bundle can include JavaScript, CSS styles, HTML, and almost any other kind of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052936"/>
          </a:xfrm>
        </p:spPr>
        <p:txBody>
          <a:bodyPr>
            <a:normAutofit fontScale="92500" lnSpcReduction="20000"/>
          </a:bodyPr>
          <a:lstStyle/>
          <a:p>
            <a:pPr>
              <a:buNone/>
            </a:pPr>
            <a:r>
              <a:rPr lang="en-US" dirty="0"/>
              <a:t>			</a:t>
            </a:r>
          </a:p>
          <a:p>
            <a:pPr>
              <a:buNone/>
            </a:pPr>
            <a:endParaRPr lang="en-US" dirty="0"/>
          </a:p>
          <a:p>
            <a:pPr algn="ctr">
              <a:buNone/>
            </a:pPr>
            <a:r>
              <a:rPr lang="en-US" sz="5400" dirty="0">
                <a:solidFill>
                  <a:schemeClr val="accent6"/>
                </a:solidFill>
                <a:effectLst>
                  <a:outerShdw blurRad="38100" dist="38100" dir="2700000" algn="tl">
                    <a:srgbClr val="000000">
                      <a:alpha val="43137"/>
                    </a:srgbClr>
                  </a:outerShdw>
                </a:effectLst>
              </a:rPr>
              <a:t> </a:t>
            </a:r>
            <a:r>
              <a:rPr lang="en-US" sz="5400" b="1" dirty="0">
                <a:solidFill>
                  <a:schemeClr val="accent6"/>
                </a:solidFill>
                <a:effectLst>
                  <a:outerShdw blurRad="38100" dist="38100" dir="2700000" algn="tl">
                    <a:srgbClr val="000000">
                      <a:alpha val="43137"/>
                    </a:srgbClr>
                  </a:outerShdw>
                </a:effectLst>
              </a:rPr>
              <a:t>Type of programming languages ANGULAR can Wrote</a:t>
            </a:r>
            <a:endParaRPr lang="en-IN" sz="54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5836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lgn="ctr">
              <a:buNone/>
            </a:pPr>
            <a:endParaRPr lang="en-US" sz="6000" b="1" dirty="0">
              <a:solidFill>
                <a:schemeClr val="accent6"/>
              </a:solidFill>
              <a:effectLst>
                <a:outerShdw blurRad="38100" dist="38100" dir="2700000" algn="tl">
                  <a:srgbClr val="000000">
                    <a:alpha val="43137"/>
                  </a:srgbClr>
                </a:outerShdw>
              </a:effectLst>
            </a:endParaRPr>
          </a:p>
          <a:p>
            <a:pPr algn="ctr">
              <a:buNone/>
            </a:pPr>
            <a:endParaRPr lang="en-US" sz="6000" b="1" dirty="0">
              <a:solidFill>
                <a:schemeClr val="accent6"/>
              </a:solidFill>
              <a:effectLst>
                <a:outerShdw blurRad="38100" dist="38100" dir="2700000" algn="tl">
                  <a:srgbClr val="000000">
                    <a:alpha val="43137"/>
                  </a:srgbClr>
                </a:outerShdw>
              </a:effectLst>
            </a:endParaRPr>
          </a:p>
          <a:p>
            <a:pPr algn="ctr">
              <a:buNone/>
            </a:pPr>
            <a:r>
              <a:rPr lang="en-US" sz="5800" b="1" dirty="0">
                <a:solidFill>
                  <a:schemeClr val="accent6"/>
                </a:solidFill>
                <a:effectLst>
                  <a:outerShdw blurRad="38100" dist="38100" dir="2700000" algn="tl">
                    <a:srgbClr val="000000">
                      <a:alpha val="43137"/>
                    </a:srgbClr>
                  </a:outerShdw>
                </a:effectLst>
              </a:rPr>
              <a:t> Angular Version History</a:t>
            </a:r>
            <a:endParaRPr lang="en-IN" sz="58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AngularJS vs. Angular</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IN" dirty="0"/>
              <a:t>Angular does not have a </a:t>
            </a:r>
            <a:r>
              <a:rPr lang="en-IN" i="1" dirty="0"/>
              <a:t>concept of "scope"</a:t>
            </a:r>
            <a:r>
              <a:rPr lang="en-IN" dirty="0"/>
              <a:t> or </a:t>
            </a:r>
            <a:r>
              <a:rPr lang="en-IN" i="1" dirty="0"/>
              <a:t>controllers</a:t>
            </a:r>
            <a:r>
              <a:rPr lang="en-IN" dirty="0"/>
              <a:t>, instead it uses a hierarchy of components as its main architectural concept</a:t>
            </a:r>
          </a:p>
          <a:p>
            <a:r>
              <a:rPr lang="en-IN" dirty="0"/>
              <a:t>Angular has a different expression syntax, focusing on "[ ]" for property binding, and "( )" for event binding</a:t>
            </a:r>
          </a:p>
          <a:p>
            <a:r>
              <a:rPr lang="en-IN" dirty="0"/>
              <a:t>Modularity – much core functionality has moved to modules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59F6-84EE-4697-94A6-953EB8531B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F6198D-52E3-4BA1-A4B1-AA3110A9E18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69ADBCE-11A6-415C-A0C3-7AFACE611D54}"/>
              </a:ext>
            </a:extLst>
          </p:cNvPr>
          <p:cNvPicPr>
            <a:picLocks noChangeAspect="1"/>
          </p:cNvPicPr>
          <p:nvPr/>
        </p:nvPicPr>
        <p:blipFill>
          <a:blip r:embed="rId2"/>
          <a:stretch>
            <a:fillRect/>
          </a:stretch>
        </p:blipFill>
        <p:spPr>
          <a:xfrm>
            <a:off x="341447" y="620688"/>
            <a:ext cx="8461106" cy="4392488"/>
          </a:xfrm>
          <a:prstGeom prst="rect">
            <a:avLst/>
          </a:prstGeom>
        </p:spPr>
      </p:pic>
    </p:spTree>
    <p:extLst>
      <p:ext uri="{BB962C8B-B14F-4D97-AF65-F5344CB8AC3E}">
        <p14:creationId xmlns:p14="http://schemas.microsoft.com/office/powerpoint/2010/main" val="4102157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5576" y="254861"/>
            <a:ext cx="4411347" cy="2232248"/>
          </a:xfrm>
          <a:prstGeom prst="rect">
            <a:avLst/>
          </a:prstGeom>
        </p:spPr>
      </p:pic>
      <p:pic>
        <p:nvPicPr>
          <p:cNvPr id="7" name="Picture 6">
            <a:extLst>
              <a:ext uri="{FF2B5EF4-FFF2-40B4-BE49-F238E27FC236}">
                <a16:creationId xmlns:a16="http://schemas.microsoft.com/office/drawing/2014/main" id="{2D363B3C-ADA5-46C6-BFB5-BAEE6F22BB38}"/>
              </a:ext>
            </a:extLst>
          </p:cNvPr>
          <p:cNvPicPr>
            <a:picLocks noChangeAspect="1"/>
          </p:cNvPicPr>
          <p:nvPr/>
        </p:nvPicPr>
        <p:blipFill>
          <a:blip r:embed="rId3"/>
          <a:stretch>
            <a:fillRect/>
          </a:stretch>
        </p:blipFill>
        <p:spPr>
          <a:xfrm>
            <a:off x="5652120" y="188640"/>
            <a:ext cx="2880320" cy="3468140"/>
          </a:xfrm>
          <a:prstGeom prst="rect">
            <a:avLst/>
          </a:prstGeom>
        </p:spPr>
      </p:pic>
      <p:graphicFrame>
        <p:nvGraphicFramePr>
          <p:cNvPr id="8" name="Table 7">
            <a:extLst>
              <a:ext uri="{FF2B5EF4-FFF2-40B4-BE49-F238E27FC236}">
                <a16:creationId xmlns:a16="http://schemas.microsoft.com/office/drawing/2014/main" id="{B3F08164-2C22-4F7A-A080-DA89749AAF97}"/>
              </a:ext>
            </a:extLst>
          </p:cNvPr>
          <p:cNvGraphicFramePr>
            <a:graphicFrameLocks noGrp="1"/>
          </p:cNvGraphicFramePr>
          <p:nvPr>
            <p:extLst>
              <p:ext uri="{D42A27DB-BD31-4B8C-83A1-F6EECF244321}">
                <p14:modId xmlns:p14="http://schemas.microsoft.com/office/powerpoint/2010/main" val="1943460407"/>
              </p:ext>
            </p:extLst>
          </p:nvPr>
        </p:nvGraphicFramePr>
        <p:xfrm>
          <a:off x="354429" y="3916633"/>
          <a:ext cx="6896100" cy="2407920"/>
        </p:xfrm>
        <a:graphic>
          <a:graphicData uri="http://schemas.openxmlformats.org/drawingml/2006/table">
            <a:tbl>
              <a:tblPr/>
              <a:tblGrid>
                <a:gridCol w="2298700">
                  <a:extLst>
                    <a:ext uri="{9D8B030D-6E8A-4147-A177-3AD203B41FA5}">
                      <a16:colId xmlns:a16="http://schemas.microsoft.com/office/drawing/2014/main" val="1382230829"/>
                    </a:ext>
                  </a:extLst>
                </a:gridCol>
                <a:gridCol w="2298700">
                  <a:extLst>
                    <a:ext uri="{9D8B030D-6E8A-4147-A177-3AD203B41FA5}">
                      <a16:colId xmlns:a16="http://schemas.microsoft.com/office/drawing/2014/main" val="3943109115"/>
                    </a:ext>
                  </a:extLst>
                </a:gridCol>
                <a:gridCol w="2298700">
                  <a:extLst>
                    <a:ext uri="{9D8B030D-6E8A-4147-A177-3AD203B41FA5}">
                      <a16:colId xmlns:a16="http://schemas.microsoft.com/office/drawing/2014/main" val="963697255"/>
                    </a:ext>
                  </a:extLst>
                </a:gridCol>
              </a:tblGrid>
              <a:tr h="0">
                <a:tc>
                  <a:txBody>
                    <a:bodyPr/>
                    <a:lstStyle/>
                    <a:p>
                      <a:pPr algn="l" fontAlgn="ctr"/>
                      <a:r>
                        <a:rPr lang="en-IN" b="1" cap="all" dirty="0">
                          <a:effectLst/>
                        </a:rPr>
                        <a:t>ANGULAR VERSION</a:t>
                      </a:r>
                    </a:p>
                  </a:txBody>
                  <a:tcPr marL="76200" marR="76200" marT="76200" marB="76200" anchor="ctr">
                    <a:lnL>
                      <a:noFill/>
                    </a:lnL>
                    <a:lnR>
                      <a:noFill/>
                    </a:lnR>
                    <a:lnT>
                      <a:noFill/>
                    </a:lnT>
                    <a:lnB w="19050" cap="flat" cmpd="sng" algn="ctr">
                      <a:solidFill>
                        <a:srgbClr val="8B0000"/>
                      </a:solidFill>
                      <a:prstDash val="solid"/>
                      <a:round/>
                      <a:headEnd type="none" w="med" len="med"/>
                      <a:tailEnd type="none" w="med" len="med"/>
                    </a:lnB>
                    <a:solidFill>
                      <a:srgbClr val="D9EDF7"/>
                    </a:solidFill>
                  </a:tcPr>
                </a:tc>
                <a:tc>
                  <a:txBody>
                    <a:bodyPr/>
                    <a:lstStyle/>
                    <a:p>
                      <a:pPr algn="l" fontAlgn="ctr"/>
                      <a:r>
                        <a:rPr lang="en-IN" b="1" cap="all">
                          <a:effectLst/>
                        </a:rPr>
                        <a:t>DATE</a:t>
                      </a:r>
                    </a:p>
                  </a:txBody>
                  <a:tcPr marL="76200" marR="76200" marT="76200" marB="76200" anchor="ctr">
                    <a:lnL>
                      <a:noFill/>
                    </a:lnL>
                    <a:lnR>
                      <a:noFill/>
                    </a:lnR>
                    <a:lnT>
                      <a:noFill/>
                    </a:lnT>
                    <a:lnB w="19050" cap="flat" cmpd="sng" algn="ctr">
                      <a:solidFill>
                        <a:srgbClr val="8B0000"/>
                      </a:solidFill>
                      <a:prstDash val="solid"/>
                      <a:round/>
                      <a:headEnd type="none" w="med" len="med"/>
                      <a:tailEnd type="none" w="med" len="med"/>
                    </a:lnB>
                    <a:solidFill>
                      <a:srgbClr val="D9EDF7"/>
                    </a:solidFill>
                  </a:tcPr>
                </a:tc>
                <a:tc>
                  <a:txBody>
                    <a:bodyPr/>
                    <a:lstStyle/>
                    <a:p>
                      <a:pPr algn="l" fontAlgn="ctr"/>
                      <a:r>
                        <a:rPr lang="en-IN" b="1" cap="all">
                          <a:effectLst/>
                        </a:rPr>
                        <a:t>DESCRIPTION</a:t>
                      </a:r>
                    </a:p>
                  </a:txBody>
                  <a:tcPr marL="76200" marR="76200" marT="76200" marB="76200" anchor="ctr">
                    <a:lnL>
                      <a:noFill/>
                    </a:lnL>
                    <a:lnR>
                      <a:noFill/>
                    </a:lnR>
                    <a:lnT>
                      <a:noFill/>
                    </a:lnT>
                    <a:lnB w="19050" cap="flat" cmpd="sng" algn="ctr">
                      <a:solidFill>
                        <a:srgbClr val="8B0000"/>
                      </a:solidFill>
                      <a:prstDash val="solid"/>
                      <a:round/>
                      <a:headEnd type="none" w="med" len="med"/>
                      <a:tailEnd type="none" w="med" len="med"/>
                    </a:lnB>
                    <a:solidFill>
                      <a:srgbClr val="D9EDF7"/>
                    </a:solidFill>
                  </a:tcPr>
                </a:tc>
                <a:extLst>
                  <a:ext uri="{0D108BD9-81ED-4DB2-BD59-A6C34878D82A}">
                    <a16:rowId xmlns:a16="http://schemas.microsoft.com/office/drawing/2014/main" val="1293571318"/>
                  </a:ext>
                </a:extLst>
              </a:tr>
              <a:tr h="0">
                <a:tc>
                  <a:txBody>
                    <a:bodyPr/>
                    <a:lstStyle/>
                    <a:p>
                      <a:pPr algn="l" fontAlgn="t"/>
                      <a:r>
                        <a:rPr lang="en-IN" dirty="0">
                          <a:effectLst/>
                        </a:rPr>
                        <a:t>Angular 2</a:t>
                      </a:r>
                    </a:p>
                  </a:txBody>
                  <a:tcPr marL="76200" marR="76200" marT="76200" marB="76200">
                    <a:lnL>
                      <a:noFill/>
                    </a:lnL>
                    <a:lnR>
                      <a:noFill/>
                    </a:lnR>
                    <a:lnT w="19050" cap="flat" cmpd="sng" algn="ctr">
                      <a:solidFill>
                        <a:srgbClr val="8B0000"/>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a:effectLst/>
                        </a:rPr>
                        <a:t>14.09.2016</a:t>
                      </a:r>
                    </a:p>
                  </a:txBody>
                  <a:tcPr marL="76200" marR="76200" marT="76200" marB="76200">
                    <a:lnL>
                      <a:noFill/>
                    </a:lnL>
                    <a:lnR>
                      <a:noFill/>
                    </a:lnR>
                    <a:lnT w="19050" cap="flat" cmpd="sng" algn="ctr">
                      <a:solidFill>
                        <a:srgbClr val="8B0000"/>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dirty="0">
                          <a:effectLst/>
                        </a:rPr>
                        <a:t>Initial Version of Angular</a:t>
                      </a:r>
                    </a:p>
                  </a:txBody>
                  <a:tcPr marL="76200" marR="76200" marT="76200" marB="76200">
                    <a:lnL>
                      <a:noFill/>
                    </a:lnL>
                    <a:lnR>
                      <a:noFill/>
                    </a:lnR>
                    <a:lnT w="19050" cap="flat" cmpd="sng" algn="ctr">
                      <a:solidFill>
                        <a:srgbClr val="8B0000"/>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72650"/>
                  </a:ext>
                </a:extLst>
              </a:tr>
              <a:tr h="0">
                <a:tc>
                  <a:txBody>
                    <a:bodyPr/>
                    <a:lstStyle/>
                    <a:p>
                      <a:pPr algn="l" fontAlgn="t"/>
                      <a:r>
                        <a:rPr lang="en-IN">
                          <a:effectLst/>
                        </a:rPr>
                        <a:t>Angular 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a:effectLst/>
                        </a:rPr>
                        <a:t>23.03.2017</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endParaRPr lang="en-IN">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292408604"/>
                  </a:ext>
                </a:extLst>
              </a:tr>
              <a:tr h="0">
                <a:tc>
                  <a:txBody>
                    <a:bodyPr/>
                    <a:lstStyle/>
                    <a:p>
                      <a:pPr algn="l" fontAlgn="t"/>
                      <a:r>
                        <a:rPr lang="en-IN" dirty="0">
                          <a:effectLst/>
                        </a:rPr>
                        <a:t>Angular 5</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a:effectLst/>
                        </a:rPr>
                        <a:t>11.11.2017</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a:effectLst/>
                        </a:rPr>
                        <a:t>Version 5</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1957636"/>
                  </a:ext>
                </a:extLst>
              </a:tr>
              <a:tr h="0">
                <a:tc>
                  <a:txBody>
                    <a:bodyPr/>
                    <a:lstStyle/>
                    <a:p>
                      <a:pPr algn="l" fontAlgn="t"/>
                      <a:r>
                        <a:rPr lang="en-IN" dirty="0">
                          <a:effectLst/>
                        </a:rPr>
                        <a:t>Angular 5.2.9</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IN" dirty="0">
                          <a:effectLst/>
                        </a:rPr>
                        <a:t>14-03-2018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IN" dirty="0">
                          <a:effectLst/>
                        </a:rPr>
                        <a:t>The Latest Version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3965024221"/>
                  </a:ext>
                </a:extLst>
              </a:tr>
            </a:tbl>
          </a:graphicData>
        </a:graphic>
      </p:graphicFrame>
      <p:sp>
        <p:nvSpPr>
          <p:cNvPr id="9" name="Rectangle 1">
            <a:extLst>
              <a:ext uri="{FF2B5EF4-FFF2-40B4-BE49-F238E27FC236}">
                <a16:creationId xmlns:a16="http://schemas.microsoft.com/office/drawing/2014/main" id="{0E82F1E3-94C1-4D23-92D1-E96A2CA1C92D}"/>
              </a:ext>
            </a:extLst>
          </p:cNvPr>
          <p:cNvSpPr>
            <a:spLocks noChangeArrowheads="1"/>
          </p:cNvSpPr>
          <p:nvPr/>
        </p:nvSpPr>
        <p:spPr bwMode="auto">
          <a:xfrm>
            <a:off x="364251" y="6324553"/>
            <a:ext cx="7920880" cy="5334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222222"/>
                </a:solidFill>
                <a:effectLst/>
                <a:latin typeface="Fauna One"/>
              </a:rPr>
              <a:t>Version History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Noto Sans"/>
              </a:rPr>
              <a:t>You can read the latest versions at </a:t>
            </a:r>
            <a:r>
              <a:rPr kumimoji="0" lang="en-US" altLang="en-US" sz="1300" b="1" i="0" u="sng" strike="noStrike" cap="none" normalizeH="0" baseline="0" dirty="0">
                <a:ln>
                  <a:noFill/>
                </a:ln>
                <a:solidFill>
                  <a:srgbClr val="F2A561"/>
                </a:solidFill>
                <a:effectLst/>
                <a:latin typeface="Noto Sans"/>
                <a:hlinkClick r:id="rId4"/>
              </a:rPr>
              <a:t>https://github.com/angular/angular/blob/master/CHANGELOG.md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29AA5-9129-42D2-8CAE-B4425AE85FB9}"/>
              </a:ext>
            </a:extLst>
          </p:cNvPr>
          <p:cNvSpPr>
            <a:spLocks noGrp="1"/>
          </p:cNvSpPr>
          <p:nvPr>
            <p:ph type="title"/>
          </p:nvPr>
        </p:nvSpPr>
        <p:spPr>
          <a:xfrm>
            <a:off x="539552" y="44624"/>
            <a:ext cx="8229600" cy="457199"/>
          </a:xfrm>
        </p:spPr>
        <p:txBody>
          <a:bodyPr>
            <a:normAutofit fontScale="90000"/>
          </a:bodyPr>
          <a:lstStyle/>
          <a:p>
            <a:r>
              <a:rPr lang="en-IN" dirty="0"/>
              <a:t>Angular Version Updates </a:t>
            </a:r>
          </a:p>
        </p:txBody>
      </p:sp>
      <p:sp>
        <p:nvSpPr>
          <p:cNvPr id="3" name="Content Placeholder 2">
            <a:extLst>
              <a:ext uri="{FF2B5EF4-FFF2-40B4-BE49-F238E27FC236}">
                <a16:creationId xmlns:a16="http://schemas.microsoft.com/office/drawing/2014/main" id="{C64C045A-E4BF-461A-A61E-0DE8EE35D39D}"/>
              </a:ext>
            </a:extLst>
          </p:cNvPr>
          <p:cNvSpPr>
            <a:spLocks noGrp="1"/>
          </p:cNvSpPr>
          <p:nvPr>
            <p:ph idx="1"/>
          </p:nvPr>
        </p:nvSpPr>
        <p:spPr>
          <a:xfrm>
            <a:off x="251520" y="501823"/>
            <a:ext cx="8659724" cy="6364489"/>
          </a:xfrm>
        </p:spPr>
        <p:txBody>
          <a:bodyPr>
            <a:normAutofit fontScale="47500" lnSpcReduction="20000"/>
          </a:bodyPr>
          <a:lstStyle/>
          <a:p>
            <a:r>
              <a:rPr lang="en-IN" b="1" dirty="0"/>
              <a:t>Version 2.0.0</a:t>
            </a:r>
          </a:p>
          <a:p>
            <a:pPr marL="0" indent="0">
              <a:buNone/>
            </a:pPr>
            <a:r>
              <a:rPr lang="en-IN" dirty="0"/>
              <a:t>Angular 2.0 was announced at the ng-Europe conference 22-23</a:t>
            </a:r>
            <a:r>
              <a:rPr lang="en-IN" b="1" dirty="0"/>
              <a:t>. September 2014</a:t>
            </a:r>
            <a:r>
              <a:rPr lang="en-IN" dirty="0"/>
              <a:t>. The drastic changes in the 2.0 version created considerable controversy among developers.</a:t>
            </a:r>
            <a:r>
              <a:rPr lang="en-IN" baseline="30000" dirty="0">
                <a:hlinkClick r:id="rId2"/>
              </a:rPr>
              <a:t>[</a:t>
            </a:r>
            <a:r>
              <a:rPr lang="en-IN" dirty="0"/>
              <a:t> On April 30, 2015, the Angular developers announced that Angular 2 moved from Alpha to Developer Preview.</a:t>
            </a:r>
            <a:r>
              <a:rPr lang="en-IN" baseline="30000" dirty="0"/>
              <a:t> </a:t>
            </a:r>
            <a:r>
              <a:rPr lang="en-IN" dirty="0"/>
              <a:t>Angular 2 moved to Beta in December 2015,and the first release candidate was published </a:t>
            </a:r>
            <a:r>
              <a:rPr lang="en-IN" b="1" dirty="0"/>
              <a:t>in May 2016</a:t>
            </a:r>
            <a:r>
              <a:rPr lang="en-IN" dirty="0"/>
              <a:t>.</a:t>
            </a:r>
            <a:r>
              <a:rPr lang="en-IN" baseline="30000" dirty="0"/>
              <a:t>[</a:t>
            </a:r>
            <a:r>
              <a:rPr lang="en-IN" dirty="0"/>
              <a:t>The final version was released on September 14, 2016.</a:t>
            </a:r>
          </a:p>
          <a:p>
            <a:pPr marL="0" indent="0">
              <a:buNone/>
            </a:pPr>
            <a:endParaRPr lang="en-IN" dirty="0"/>
          </a:p>
          <a:p>
            <a:r>
              <a:rPr lang="en-IN" b="1" dirty="0"/>
              <a:t>Version 4.0.0</a:t>
            </a:r>
          </a:p>
          <a:p>
            <a:pPr marL="0" indent="0">
              <a:buNone/>
            </a:pPr>
            <a:r>
              <a:rPr lang="en-IN" dirty="0"/>
              <a:t>On 13 December 2016 Angular 4 was announced, skipping 3 to avoid a confusion due to the misalignment of the router package's version which was already distributed as v3.3.0. The final version was released on </a:t>
            </a:r>
            <a:r>
              <a:rPr lang="en-IN" b="1" dirty="0"/>
              <a:t>March 23, 2017</a:t>
            </a:r>
            <a:r>
              <a:rPr lang="en-IN" dirty="0"/>
              <a:t>.</a:t>
            </a:r>
            <a:r>
              <a:rPr lang="en-IN" baseline="30000" dirty="0"/>
              <a:t> </a:t>
            </a:r>
            <a:r>
              <a:rPr lang="en-IN" dirty="0"/>
              <a:t>Angular 4 is backward compatible with Angular 2.Angular version 4.3 is a minor release, meaning that it contains no breaking changes and that it is a drop-in replacement for 4.x.x.</a:t>
            </a:r>
          </a:p>
          <a:p>
            <a:pPr marL="0" indent="0">
              <a:buNone/>
            </a:pPr>
            <a:endParaRPr lang="en-IN" dirty="0"/>
          </a:p>
          <a:p>
            <a:r>
              <a:rPr lang="en-IN" b="1" dirty="0"/>
              <a:t>Features in version 4.3</a:t>
            </a:r>
          </a:p>
          <a:p>
            <a:pPr marL="0" indent="0">
              <a:buNone/>
            </a:pPr>
            <a:r>
              <a:rPr lang="en-IN" dirty="0"/>
              <a:t>Introducing </a:t>
            </a:r>
            <a:r>
              <a:rPr lang="en-IN" b="1" dirty="0" err="1"/>
              <a:t>HttpClient</a:t>
            </a:r>
            <a:r>
              <a:rPr lang="en-IN" dirty="0"/>
              <a:t>, a smaller, easier to use, and more powerful library for making HTTP Requests.</a:t>
            </a:r>
          </a:p>
          <a:p>
            <a:pPr marL="0" indent="0">
              <a:buNone/>
            </a:pPr>
            <a:r>
              <a:rPr lang="en-IN" dirty="0"/>
              <a:t>New </a:t>
            </a:r>
            <a:r>
              <a:rPr lang="en-IN" b="1" dirty="0"/>
              <a:t>router life cycle</a:t>
            </a:r>
            <a:r>
              <a:rPr lang="en-IN" dirty="0"/>
              <a:t> events for Guards and Resolvers.</a:t>
            </a:r>
          </a:p>
          <a:p>
            <a:pPr marL="0" indent="0">
              <a:buNone/>
            </a:pPr>
            <a:r>
              <a:rPr lang="en-IN" i="1" dirty="0"/>
              <a:t> Four new events: </a:t>
            </a:r>
          </a:p>
          <a:p>
            <a:pPr marL="0" indent="0">
              <a:buNone/>
            </a:pPr>
            <a:r>
              <a:rPr lang="en-IN" b="1" dirty="0" err="1"/>
              <a:t>GuardsCheckStart</a:t>
            </a:r>
            <a:r>
              <a:rPr lang="en-IN" dirty="0"/>
              <a:t>, </a:t>
            </a:r>
            <a:r>
              <a:rPr lang="en-IN" b="1" dirty="0" err="1"/>
              <a:t>GuardsCheckEnd</a:t>
            </a:r>
            <a:r>
              <a:rPr lang="en-IN" dirty="0"/>
              <a:t>, </a:t>
            </a:r>
            <a:r>
              <a:rPr lang="en-IN" b="1" dirty="0" err="1"/>
              <a:t>ResolveStart</a:t>
            </a:r>
            <a:r>
              <a:rPr lang="en-IN" dirty="0"/>
              <a:t>, </a:t>
            </a:r>
            <a:r>
              <a:rPr lang="en-IN" b="1" dirty="0" err="1"/>
              <a:t>ResolveEnd</a:t>
            </a:r>
            <a:r>
              <a:rPr lang="en-IN" dirty="0"/>
              <a:t> join the existing set of life cycle event such as </a:t>
            </a:r>
            <a:r>
              <a:rPr lang="en-IN" dirty="0" err="1"/>
              <a:t>NavigationStart</a:t>
            </a:r>
            <a:r>
              <a:rPr lang="en-IN" dirty="0"/>
              <a:t>. Conditionally </a:t>
            </a:r>
            <a:r>
              <a:rPr lang="en-IN" b="1" dirty="0"/>
              <a:t>disable</a:t>
            </a:r>
            <a:r>
              <a:rPr lang="en-IN" dirty="0"/>
              <a:t> animations.</a:t>
            </a:r>
          </a:p>
          <a:p>
            <a:pPr marL="0" indent="0">
              <a:buNone/>
            </a:pPr>
            <a:endParaRPr lang="en-IN" dirty="0"/>
          </a:p>
          <a:p>
            <a:r>
              <a:rPr lang="en-IN" b="1" dirty="0"/>
              <a:t>Version 5.0.0</a:t>
            </a:r>
          </a:p>
          <a:p>
            <a:pPr marL="0" indent="0">
              <a:buNone/>
            </a:pPr>
            <a:r>
              <a:rPr lang="en-IN" dirty="0"/>
              <a:t>Angular 5 was released on November 1, 2017.Key improvements in Angular 5 include support for </a:t>
            </a:r>
            <a:r>
              <a:rPr lang="en-IN" dirty="0">
                <a:hlinkClick r:id="rId3" tooltip="Progressive web app"/>
              </a:rPr>
              <a:t>progressive web apps</a:t>
            </a:r>
            <a:r>
              <a:rPr lang="en-IN" dirty="0"/>
              <a:t>, a build optimizer and improvements related to Material Design.</a:t>
            </a:r>
            <a:endParaRPr lang="en-IN" baseline="30000" dirty="0"/>
          </a:p>
          <a:p>
            <a:pPr marL="0" indent="0">
              <a:buNone/>
            </a:pPr>
            <a:endParaRPr lang="en-IN" dirty="0"/>
          </a:p>
          <a:p>
            <a:r>
              <a:rPr lang="en-IN" b="1" dirty="0"/>
              <a:t>Future releases (Version 6.0.0)</a:t>
            </a:r>
          </a:p>
          <a:p>
            <a:pPr marL="0" indent="0">
              <a:buNone/>
            </a:pPr>
            <a:r>
              <a:rPr lang="en-IN" dirty="0"/>
              <a:t>Angular 6 release will be pushed back to March or April 2018, with Angular 7 showing up in September or October 2018. Each version is expected to be backward-compatible with the prior release. Google pledged to do twice-a-year upgrades.</a:t>
            </a:r>
          </a:p>
        </p:txBody>
      </p:sp>
    </p:spTree>
    <p:extLst>
      <p:ext uri="{BB962C8B-B14F-4D97-AF65-F5344CB8AC3E}">
        <p14:creationId xmlns:p14="http://schemas.microsoft.com/office/powerpoint/2010/main" val="24018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5" end="15"/>
                                            </p:txEl>
                                          </p:spTgt>
                                        </p:tgtEl>
                                        <p:attrNameLst>
                                          <p:attrName>style.visibility</p:attrName>
                                        </p:attrNameLst>
                                      </p:cBhvr>
                                      <p:to>
                                        <p:strVal val="visible"/>
                                      </p:to>
                                    </p:set>
                                    <p:animEffect transition="in" filter="fade">
                                      <p:cBhvr>
                                        <p:cTn id="62" dur="500"/>
                                        <p:tgtEl>
                                          <p:spTgt spid="3">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6" end="16"/>
                                            </p:txEl>
                                          </p:spTgt>
                                        </p:tgtEl>
                                        <p:attrNameLst>
                                          <p:attrName>style.visibility</p:attrName>
                                        </p:attrNameLst>
                                      </p:cBhvr>
                                      <p:to>
                                        <p:strVal val="visible"/>
                                      </p:to>
                                    </p:set>
                                    <p:animEffect transition="in" filter="fade">
                                      <p:cBhvr>
                                        <p:cTn id="67"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4BF7-A06D-4F7C-BA10-CE183250CEE0}"/>
              </a:ext>
            </a:extLst>
          </p:cNvPr>
          <p:cNvSpPr>
            <a:spLocks noGrp="1"/>
          </p:cNvSpPr>
          <p:nvPr>
            <p:ph type="title"/>
          </p:nvPr>
        </p:nvSpPr>
        <p:spPr/>
        <p:txBody>
          <a:bodyPr>
            <a:normAutofit/>
          </a:bodyPr>
          <a:lstStyle/>
          <a:p>
            <a:r>
              <a:rPr lang="en-IN" b="1" dirty="0"/>
              <a:t>What happened to Angular v3?</a:t>
            </a:r>
            <a:endParaRPr lang="en-IN" dirty="0"/>
          </a:p>
        </p:txBody>
      </p:sp>
      <p:sp>
        <p:nvSpPr>
          <p:cNvPr id="3" name="Content Placeholder 2">
            <a:extLst>
              <a:ext uri="{FF2B5EF4-FFF2-40B4-BE49-F238E27FC236}">
                <a16:creationId xmlns:a16="http://schemas.microsoft.com/office/drawing/2014/main" id="{2CA73CCD-1CED-4C23-81BE-393F2D1D26D4}"/>
              </a:ext>
            </a:extLst>
          </p:cNvPr>
          <p:cNvSpPr>
            <a:spLocks noGrp="1"/>
          </p:cNvSpPr>
          <p:nvPr>
            <p:ph idx="1"/>
          </p:nvPr>
        </p:nvSpPr>
        <p:spPr/>
        <p:txBody>
          <a:bodyPr>
            <a:normAutofit fontScale="85000" lnSpcReduction="20000"/>
          </a:bodyPr>
          <a:lstStyle/>
          <a:p>
            <a:r>
              <a:rPr lang="en-IN" dirty="0"/>
              <a:t> Angular 2 has been a single repository, with individual packages downloadable through </a:t>
            </a:r>
            <a:r>
              <a:rPr lang="en-IN" dirty="0" err="1"/>
              <a:t>npm</a:t>
            </a:r>
            <a:r>
              <a:rPr lang="en-IN" dirty="0"/>
              <a:t> with the @angular/package-name convention. For example @angular/core, @angular/http, @angular/router so on.</a:t>
            </a:r>
          </a:p>
          <a:p>
            <a:r>
              <a:rPr lang="en-IN" dirty="0"/>
              <a:t>Considering this approach, it was important to have a consistent version numbering among various packages. Hence, the Angular team skipped a major version 3. </a:t>
            </a:r>
          </a:p>
          <a:p>
            <a:r>
              <a:rPr lang="en-IN" dirty="0"/>
              <a:t>It was to keep up the framework with Angular Router’s version. Doing so will help avoid confusions with certain parts of the framework on version 4, while the others on version 3.</a:t>
            </a:r>
          </a:p>
          <a:p>
            <a:endParaRPr lang="en-IN" dirty="0"/>
          </a:p>
        </p:txBody>
      </p:sp>
    </p:spTree>
    <p:extLst>
      <p:ext uri="{BB962C8B-B14F-4D97-AF65-F5344CB8AC3E}">
        <p14:creationId xmlns:p14="http://schemas.microsoft.com/office/powerpoint/2010/main" val="214688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2"/>
          <a:stretch>
            <a:fillRect/>
          </a:stretch>
        </p:blipFill>
        <p:spPr>
          <a:xfrm>
            <a:off x="179513" y="274639"/>
            <a:ext cx="8670520" cy="5530625"/>
          </a:xfrm>
          <a:prstGeom prst="rect">
            <a:avLst/>
          </a:prstGeom>
        </p:spPr>
      </p:pic>
    </p:spTree>
    <p:extLst>
      <p:ext uri="{BB962C8B-B14F-4D97-AF65-F5344CB8AC3E}">
        <p14:creationId xmlns:p14="http://schemas.microsoft.com/office/powerpoint/2010/main" val="25612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chemeClr val="accent6">
                    <a:lumMod val="75000"/>
                  </a:schemeClr>
                </a:solidFill>
                <a:effectLst>
                  <a:outerShdw blurRad="38100" dist="38100" dir="2700000" algn="tl">
                    <a:srgbClr val="000000">
                      <a:alpha val="43137"/>
                    </a:srgbClr>
                  </a:outerShdw>
                </a:effectLst>
              </a:rPr>
              <a:t>AngularJS or Angular 2 or Angular 4?</a:t>
            </a:r>
            <a:br>
              <a:rPr lang="en-IN" b="1" dirty="0">
                <a:solidFill>
                  <a:schemeClr val="accent6">
                    <a:lumMod val="75000"/>
                  </a:schemeClr>
                </a:solidFill>
                <a:effectLst>
                  <a:outerShdw blurRad="38100" dist="38100" dir="2700000" algn="tl">
                    <a:srgbClr val="000000">
                      <a:alpha val="43137"/>
                    </a:srgbClr>
                  </a:outerShdw>
                </a:effectLst>
              </a:rPr>
            </a:b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71546"/>
            <a:ext cx="8229600" cy="3286147"/>
          </a:xfrm>
        </p:spPr>
        <p:txBody>
          <a:bodyPr>
            <a:normAutofit fontScale="85000" lnSpcReduction="10000"/>
          </a:bodyPr>
          <a:lstStyle/>
          <a:p>
            <a:endParaRPr lang="en-IN" dirty="0"/>
          </a:p>
          <a:p>
            <a:pPr>
              <a:buFont typeface="Wingdings" pitchFamily="2" charset="2"/>
              <a:buChar char="ü"/>
            </a:pPr>
            <a:r>
              <a:rPr lang="en-IN" dirty="0"/>
              <a:t>AngularJS is completely different than Angular 2 or Angular 4.</a:t>
            </a:r>
          </a:p>
          <a:p>
            <a:pPr>
              <a:buFont typeface="Wingdings" pitchFamily="2" charset="2"/>
              <a:buChar char="ü"/>
            </a:pPr>
            <a:endParaRPr lang="en-IN" dirty="0"/>
          </a:p>
          <a:p>
            <a:pPr>
              <a:buFont typeface="Wingdings" pitchFamily="2" charset="2"/>
              <a:buChar char="ü"/>
            </a:pPr>
            <a:r>
              <a:rPr lang="en-IN" dirty="0"/>
              <a:t>Angular 2 or 4 is completely re-written of Angular </a:t>
            </a:r>
            <a:r>
              <a:rPr lang="en-IN" dirty="0" err="1"/>
              <a:t>js</a:t>
            </a:r>
            <a:endParaRPr lang="en-IN" dirty="0"/>
          </a:p>
          <a:p>
            <a:pPr marL="0" indent="0">
              <a:buNone/>
            </a:pPr>
            <a:endParaRPr lang="en-IN" dirty="0"/>
          </a:p>
          <a:p>
            <a:pPr>
              <a:buFont typeface="Wingdings" pitchFamily="2" charset="2"/>
              <a:buChar char="ü"/>
            </a:pPr>
            <a:r>
              <a:rPr lang="en-IN" dirty="0"/>
              <a:t>Now its simply Angular.</a:t>
            </a:r>
          </a:p>
        </p:txBody>
      </p:sp>
      <p:pic>
        <p:nvPicPr>
          <p:cNvPr id="4098" name="Picture 2"/>
          <p:cNvPicPr>
            <a:picLocks noChangeAspect="1" noChangeArrowheads="1"/>
          </p:cNvPicPr>
          <p:nvPr/>
        </p:nvPicPr>
        <p:blipFill>
          <a:blip r:embed="rId2"/>
          <a:srcRect/>
          <a:stretch>
            <a:fillRect/>
          </a:stretch>
        </p:blipFill>
        <p:spPr bwMode="auto">
          <a:xfrm>
            <a:off x="1285852" y="4572008"/>
            <a:ext cx="5991225" cy="1485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5930-F4F8-4BF0-923E-165E7986AD4E}"/>
              </a:ext>
            </a:extLst>
          </p:cNvPr>
          <p:cNvSpPr>
            <a:spLocks noGrp="1"/>
          </p:cNvSpPr>
          <p:nvPr>
            <p:ph type="title"/>
          </p:nvPr>
        </p:nvSpPr>
        <p:spPr/>
        <p:txBody>
          <a:bodyPr>
            <a:normAutofit fontScale="90000"/>
          </a:bodyPr>
          <a:lstStyle/>
          <a:p>
            <a:r>
              <a:rPr lang="en-IN" dirty="0">
                <a:solidFill>
                  <a:schemeClr val="accent6"/>
                </a:solidFill>
              </a:rPr>
              <a:t>Angular 4 contains some additional Enhancement and Improvement.</a:t>
            </a:r>
          </a:p>
        </p:txBody>
      </p:sp>
      <p:sp>
        <p:nvSpPr>
          <p:cNvPr id="3" name="Content Placeholder 2">
            <a:extLst>
              <a:ext uri="{FF2B5EF4-FFF2-40B4-BE49-F238E27FC236}">
                <a16:creationId xmlns:a16="http://schemas.microsoft.com/office/drawing/2014/main" id="{CEC42AE8-A759-4729-9D03-BDECB330126D}"/>
              </a:ext>
            </a:extLst>
          </p:cNvPr>
          <p:cNvSpPr>
            <a:spLocks noGrp="1"/>
          </p:cNvSpPr>
          <p:nvPr>
            <p:ph idx="1"/>
          </p:nvPr>
        </p:nvSpPr>
        <p:spPr>
          <a:xfrm>
            <a:off x="457200" y="1600200"/>
            <a:ext cx="8435280" cy="5069160"/>
          </a:xfrm>
        </p:spPr>
        <p:txBody>
          <a:bodyPr>
            <a:normAutofit fontScale="62500" lnSpcReduction="20000"/>
          </a:bodyPr>
          <a:lstStyle/>
          <a:p>
            <a:pPr marL="0" indent="0">
              <a:buNone/>
            </a:pPr>
            <a:r>
              <a:rPr lang="en-IN" dirty="0"/>
              <a:t>1.    Smaller &amp; Faster Apps</a:t>
            </a:r>
          </a:p>
          <a:p>
            <a:pPr marL="0" indent="0">
              <a:buNone/>
            </a:pPr>
            <a:r>
              <a:rPr lang="en-IN" dirty="0"/>
              <a:t>2.    View Engine Size Reduce</a:t>
            </a:r>
          </a:p>
          <a:p>
            <a:pPr marL="0" indent="0">
              <a:buNone/>
            </a:pPr>
            <a:r>
              <a:rPr lang="en-IN" dirty="0"/>
              <a:t>3.    Animation Package</a:t>
            </a:r>
          </a:p>
          <a:p>
            <a:pPr marL="0" indent="0">
              <a:buNone/>
            </a:pPr>
            <a:r>
              <a:rPr lang="en-IN" dirty="0"/>
              <a:t>4.    </a:t>
            </a:r>
            <a:r>
              <a:rPr lang="en-IN" dirty="0" err="1"/>
              <a:t>NgIf</a:t>
            </a:r>
            <a:r>
              <a:rPr lang="en-IN" dirty="0"/>
              <a:t> and </a:t>
            </a:r>
            <a:r>
              <a:rPr lang="en-IN" dirty="0" err="1"/>
              <a:t>ngFor</a:t>
            </a:r>
            <a:r>
              <a:rPr lang="en-IN" dirty="0"/>
              <a:t> Improvement</a:t>
            </a:r>
          </a:p>
          <a:p>
            <a:pPr marL="0" indent="0">
              <a:buNone/>
            </a:pPr>
            <a:r>
              <a:rPr lang="en-IN" dirty="0"/>
              <a:t>5.    Template</a:t>
            </a:r>
          </a:p>
          <a:p>
            <a:pPr marL="0" indent="0">
              <a:buNone/>
            </a:pPr>
            <a:r>
              <a:rPr lang="en-IN" dirty="0"/>
              <a:t>6.    </a:t>
            </a:r>
            <a:r>
              <a:rPr lang="en-IN" dirty="0" err="1"/>
              <a:t>NgIf</a:t>
            </a:r>
            <a:r>
              <a:rPr lang="en-IN" dirty="0"/>
              <a:t> with Else</a:t>
            </a:r>
          </a:p>
          <a:p>
            <a:pPr marL="0" indent="0">
              <a:buNone/>
            </a:pPr>
            <a:r>
              <a:rPr lang="en-IN" dirty="0"/>
              <a:t>7.    Use of AS keyword</a:t>
            </a:r>
          </a:p>
          <a:p>
            <a:pPr marL="0" indent="0">
              <a:buNone/>
            </a:pPr>
            <a:r>
              <a:rPr lang="en-IN" dirty="0"/>
              <a:t>8.    Pipes</a:t>
            </a:r>
          </a:p>
          <a:p>
            <a:pPr marL="0" indent="0">
              <a:buNone/>
            </a:pPr>
            <a:r>
              <a:rPr lang="en-IN" dirty="0"/>
              <a:t>9.    HTTP Request Simplified</a:t>
            </a:r>
          </a:p>
          <a:p>
            <a:pPr marL="0" indent="0">
              <a:buNone/>
            </a:pPr>
            <a:r>
              <a:rPr lang="en-IN" dirty="0"/>
              <a:t>10. Apps Testing Simplified</a:t>
            </a:r>
          </a:p>
          <a:p>
            <a:pPr marL="0" indent="0">
              <a:buNone/>
            </a:pPr>
            <a:r>
              <a:rPr lang="en-IN" dirty="0"/>
              <a:t>11. Introduce Meta Tags</a:t>
            </a:r>
          </a:p>
          <a:p>
            <a:pPr marL="0" indent="0">
              <a:buNone/>
            </a:pPr>
            <a:r>
              <a:rPr lang="en-IN" dirty="0"/>
              <a:t>12. Added some Forms Validators Attributes</a:t>
            </a:r>
          </a:p>
          <a:p>
            <a:pPr marL="0" indent="0">
              <a:buNone/>
            </a:pPr>
            <a:r>
              <a:rPr lang="en-IN" dirty="0"/>
              <a:t>13. Added Compare Select Options</a:t>
            </a:r>
          </a:p>
          <a:p>
            <a:pPr marL="0" indent="0">
              <a:buNone/>
            </a:pPr>
            <a:r>
              <a:rPr lang="en-IN" dirty="0"/>
              <a:t>14. Enhancement in Router</a:t>
            </a:r>
          </a:p>
          <a:p>
            <a:pPr marL="0" indent="0">
              <a:buNone/>
            </a:pPr>
            <a:r>
              <a:rPr lang="en-IN" dirty="0"/>
              <a:t>15. Added Optional Parameter</a:t>
            </a:r>
          </a:p>
          <a:p>
            <a:pPr marL="0" indent="0">
              <a:buNone/>
            </a:pPr>
            <a:r>
              <a:rPr lang="en-IN" dirty="0"/>
              <a:t>16. Improvement </a:t>
            </a:r>
            <a:r>
              <a:rPr lang="en-IN" dirty="0" err="1"/>
              <a:t>Internationalizationof</a:t>
            </a:r>
            <a:r>
              <a:rPr lang="en-IN" dirty="0"/>
              <a:t> angular </a:t>
            </a:r>
            <a:r>
              <a:rPr lang="en-IN" dirty="0" err="1"/>
              <a:t>EventEmitter</a:t>
            </a:r>
            <a:r>
              <a:rPr lang="en-IN" dirty="0"/>
              <a:t> class</a:t>
            </a:r>
          </a:p>
        </p:txBody>
      </p:sp>
    </p:spTree>
    <p:extLst>
      <p:ext uri="{BB962C8B-B14F-4D97-AF65-F5344CB8AC3E}">
        <p14:creationId xmlns:p14="http://schemas.microsoft.com/office/powerpoint/2010/main" val="385696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6072230"/>
          </a:xfrm>
        </p:spPr>
        <p:txBody>
          <a:bodyPr>
            <a:normAutofit fontScale="70000" lnSpcReduction="20000"/>
          </a:bodyPr>
          <a:lstStyle/>
          <a:p>
            <a:r>
              <a:rPr lang="en-IN" dirty="0"/>
              <a:t>Angular recommends the use of Microsoft's </a:t>
            </a:r>
            <a:r>
              <a:rPr lang="en-IN" dirty="0" err="1"/>
              <a:t>TypeScript</a:t>
            </a:r>
            <a:r>
              <a:rPr lang="en-IN" dirty="0"/>
              <a:t> language, which introduces the following features:</a:t>
            </a:r>
          </a:p>
          <a:p>
            <a:pPr marL="914400" lvl="1" indent="-514350">
              <a:buFont typeface="+mj-lt"/>
              <a:buAutoNum type="arabicPeriod"/>
            </a:pPr>
            <a:r>
              <a:rPr lang="en-IN" dirty="0"/>
              <a:t>Class-based Object Oriented Programming</a:t>
            </a:r>
          </a:p>
          <a:p>
            <a:pPr marL="914400" lvl="1" indent="-514350">
              <a:buFont typeface="+mj-lt"/>
              <a:buAutoNum type="arabicPeriod"/>
            </a:pPr>
            <a:r>
              <a:rPr lang="en-IN" dirty="0"/>
              <a:t>Static Typing</a:t>
            </a:r>
          </a:p>
          <a:p>
            <a:pPr marL="914400" lvl="1" indent="-514350">
              <a:buFont typeface="+mj-lt"/>
              <a:buAutoNum type="arabicPeriod"/>
            </a:pPr>
            <a:r>
              <a:rPr lang="en-IN" dirty="0"/>
              <a:t>Generics</a:t>
            </a:r>
          </a:p>
          <a:p>
            <a:pPr marL="400050" lvl="1" indent="0">
              <a:buNone/>
            </a:pPr>
            <a:endParaRPr lang="en-IN" dirty="0"/>
          </a:p>
          <a:p>
            <a:r>
              <a:rPr lang="en-IN" dirty="0" err="1"/>
              <a:t>TypeScript</a:t>
            </a:r>
            <a:r>
              <a:rPr lang="en-IN" dirty="0"/>
              <a:t> is a superset of </a:t>
            </a:r>
            <a:r>
              <a:rPr lang="en-IN" dirty="0" err="1"/>
              <a:t>ECMAScript</a:t>
            </a:r>
            <a:r>
              <a:rPr lang="en-IN" dirty="0"/>
              <a:t> 6 (ES6), and is backwards compatible with </a:t>
            </a:r>
            <a:r>
              <a:rPr lang="en-IN" dirty="0" err="1"/>
              <a:t>ECMAScript</a:t>
            </a:r>
            <a:r>
              <a:rPr lang="en-IN" dirty="0"/>
              <a:t> 5 (i.e.: JavaScript). Angular also includes ES6:</a:t>
            </a:r>
          </a:p>
          <a:p>
            <a:pPr marL="914400" lvl="1" indent="-514350">
              <a:buFont typeface="+mj-lt"/>
              <a:buAutoNum type="arabicPeriod"/>
            </a:pPr>
            <a:r>
              <a:rPr lang="en-IN" dirty="0"/>
              <a:t>Lambdas</a:t>
            </a:r>
          </a:p>
          <a:p>
            <a:pPr marL="914400" lvl="1" indent="-514350">
              <a:buFont typeface="+mj-lt"/>
              <a:buAutoNum type="arabicPeriod"/>
            </a:pPr>
            <a:r>
              <a:rPr lang="en-IN" dirty="0" err="1"/>
              <a:t>Iterators</a:t>
            </a:r>
            <a:endParaRPr lang="en-IN" dirty="0"/>
          </a:p>
          <a:p>
            <a:pPr marL="914400" lvl="1" indent="-514350">
              <a:buFont typeface="+mj-lt"/>
              <a:buAutoNum type="arabicPeriod"/>
            </a:pPr>
            <a:r>
              <a:rPr lang="en-IN" dirty="0"/>
              <a:t>For/Of loops</a:t>
            </a:r>
          </a:p>
          <a:p>
            <a:pPr marL="914400" lvl="1" indent="-514350">
              <a:buFont typeface="+mj-lt"/>
              <a:buAutoNum type="arabicPeriod"/>
            </a:pPr>
            <a:r>
              <a:rPr lang="en-IN" dirty="0"/>
              <a:t>Python-style generators</a:t>
            </a:r>
          </a:p>
          <a:p>
            <a:pPr marL="914400" lvl="1" indent="-514350">
              <a:buFont typeface="+mj-lt"/>
              <a:buAutoNum type="arabicPeriod"/>
            </a:pPr>
            <a:r>
              <a:rPr lang="en-IN" dirty="0"/>
              <a:t>Reflection</a:t>
            </a:r>
          </a:p>
          <a:p>
            <a:pPr marL="914400" lvl="1" indent="-514350">
              <a:buFont typeface="+mj-lt"/>
              <a:buAutoNum type="arabicPeriod"/>
            </a:pPr>
            <a:r>
              <a:rPr lang="en-IN" dirty="0"/>
              <a:t>Dynamic loading</a:t>
            </a:r>
          </a:p>
          <a:p>
            <a:pPr marL="914400" lvl="1" indent="-514350">
              <a:buFont typeface="+mj-lt"/>
              <a:buAutoNum type="arabicPeriod"/>
            </a:pPr>
            <a:r>
              <a:rPr lang="en-IN" dirty="0"/>
              <a:t>Asynchronous template compilation</a:t>
            </a:r>
          </a:p>
          <a:p>
            <a:pPr marL="914400" lvl="1" indent="-514350">
              <a:buFont typeface="+mj-lt"/>
              <a:buAutoNum type="arabicPeriod"/>
            </a:pPr>
            <a:r>
              <a:rPr lang="en-IN" dirty="0"/>
              <a:t>Replacing controllers and $</a:t>
            </a:r>
            <a:r>
              <a:rPr lang="en-IN" i="1" dirty="0"/>
              <a:t>scope</a:t>
            </a:r>
            <a:r>
              <a:rPr lang="en-IN" dirty="0"/>
              <a:t> with </a:t>
            </a:r>
            <a:r>
              <a:rPr lang="en-IN" i="1" dirty="0"/>
              <a:t>components and directives </a:t>
            </a:r>
            <a:r>
              <a:rPr lang="en-IN" dirty="0"/>
              <a:t>– a component is a directive with a template</a:t>
            </a:r>
          </a:p>
          <a:p>
            <a:pPr marL="914400" lvl="1" indent="-514350">
              <a:buFont typeface="+mj-lt"/>
              <a:buAutoNum type="arabicPeriod"/>
            </a:pPr>
            <a:r>
              <a:rPr lang="en-IN" dirty="0"/>
              <a:t>Iterative </a:t>
            </a:r>
            <a:r>
              <a:rPr lang="en-IN" dirty="0" err="1"/>
              <a:t>callbacks</a:t>
            </a:r>
            <a:r>
              <a:rPr lang="en-IN" dirty="0"/>
              <a:t> provided by </a:t>
            </a:r>
            <a:r>
              <a:rPr lang="en-IN" dirty="0" err="1"/>
              <a:t>RxJS</a:t>
            </a:r>
            <a:r>
              <a:rPr lang="en-IN" dirty="0"/>
              <a:t>. </a:t>
            </a:r>
          </a:p>
          <a:p>
            <a:pPr marL="914400" lvl="1" indent="-514350">
              <a:buFont typeface="+mj-lt"/>
              <a:buAutoNum type="arabicPeriod"/>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fade">
                                      <p:cBhvr>
                                        <p:cTn id="4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000081"/>
              </a:solidFill>
              <a:latin typeface="ArialMT"/>
            </a:endParaRPr>
          </a:p>
        </p:txBody>
      </p:sp>
      <p:sp>
        <p:nvSpPr>
          <p:cNvPr id="3" name="Content Placeholder 2"/>
          <p:cNvSpPr>
            <a:spLocks noGrp="1"/>
          </p:cNvSpPr>
          <p:nvPr>
            <p:ph idx="1"/>
          </p:nvPr>
        </p:nvSpPr>
        <p:spPr/>
        <p:txBody>
          <a:bodyPr/>
          <a:lstStyle/>
          <a:p>
            <a:r>
              <a:rPr lang="en-US" dirty="0"/>
              <a:t>As of Angular 2-4, there are three programming languages we can use.</a:t>
            </a:r>
          </a:p>
          <a:p>
            <a:endParaRPr lang="en-US" dirty="0"/>
          </a:p>
        </p:txBody>
      </p:sp>
      <p:pic>
        <p:nvPicPr>
          <p:cNvPr id="7" name="Picture 6"/>
          <p:cNvPicPr>
            <a:picLocks noChangeAspect="1"/>
          </p:cNvPicPr>
          <p:nvPr/>
        </p:nvPicPr>
        <p:blipFill>
          <a:blip r:embed="rId2"/>
          <a:stretch>
            <a:fillRect/>
          </a:stretch>
        </p:blipFill>
        <p:spPr>
          <a:xfrm>
            <a:off x="791580" y="2780927"/>
            <a:ext cx="7560840" cy="3345235"/>
          </a:xfrm>
          <a:prstGeom prst="rect">
            <a:avLst/>
          </a:prstGeom>
        </p:spPr>
      </p:pic>
    </p:spTree>
    <p:extLst>
      <p:ext uri="{BB962C8B-B14F-4D97-AF65-F5344CB8AC3E}">
        <p14:creationId xmlns:p14="http://schemas.microsoft.com/office/powerpoint/2010/main" val="18272098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endParaRPr lang="en-US" dirty="0"/>
          </a:p>
          <a:p>
            <a:endParaRPr lang="en-US" dirty="0"/>
          </a:p>
          <a:p>
            <a:endParaRPr lang="en-US" dirty="0"/>
          </a:p>
          <a:p>
            <a:pPr>
              <a:buNone/>
            </a:pPr>
            <a:endParaRPr lang="en-US" dirty="0"/>
          </a:p>
          <a:p>
            <a:pPr>
              <a:buNone/>
            </a:pPr>
            <a:r>
              <a:rPr lang="en-US" sz="6000" dirty="0"/>
              <a:t>		</a:t>
            </a:r>
            <a:r>
              <a:rPr lang="en-US" sz="6000" b="1" dirty="0">
                <a:solidFill>
                  <a:schemeClr val="accent6"/>
                </a:solidFill>
                <a:effectLst>
                  <a:outerShdw blurRad="38100" dist="38100" dir="2700000" algn="tl">
                    <a:srgbClr val="000000">
                      <a:alpha val="43137"/>
                    </a:srgbClr>
                  </a:outerShdw>
                </a:effectLst>
              </a:rPr>
              <a:t>BROWSER SUPPORT</a:t>
            </a:r>
            <a:endParaRPr lang="en-IN" sz="60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Roboto Medium" panose="02000000000000000000" pitchFamily="2" charset="0"/>
                <a:ea typeface="Roboto Medium" panose="02000000000000000000" pitchFamily="2" charset="0"/>
                <a:cs typeface="Roboto Medium" panose="02000000000000000000" pitchFamily="2" charset="0"/>
              </a:rPr>
              <a:t>Support</a:t>
            </a:r>
            <a:endParaRPr lang="en-US" dirty="0"/>
          </a:p>
        </p:txBody>
      </p:sp>
      <p:pic>
        <p:nvPicPr>
          <p:cNvPr id="10" name="Content Placeholder 7"/>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685570" y="1559015"/>
            <a:ext cx="1323975" cy="149481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62" y="3910718"/>
            <a:ext cx="2204357" cy="128587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7476" y="4164873"/>
            <a:ext cx="2286000" cy="87808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169" y="1559015"/>
            <a:ext cx="1435201" cy="152082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4936" y="1571582"/>
            <a:ext cx="1492197" cy="149219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9762" y="3908847"/>
            <a:ext cx="1184276" cy="1390137"/>
          </a:xfrm>
          <a:prstGeom prst="rect">
            <a:avLst/>
          </a:prstGeom>
        </p:spPr>
      </p:pic>
    </p:spTree>
    <p:extLst>
      <p:ext uri="{BB962C8B-B14F-4D97-AF65-F5344CB8AC3E}">
        <p14:creationId xmlns:p14="http://schemas.microsoft.com/office/powerpoint/2010/main" val="6329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477431" y="928670"/>
            <a:ext cx="8237973" cy="5214974"/>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effectLst>
                  <a:outerShdw blurRad="38100" dist="38100" dir="2700000" algn="tl">
                    <a:srgbClr val="000000">
                      <a:alpha val="43137"/>
                    </a:srgbClr>
                  </a:outerShdw>
                </a:effectLst>
              </a:rPr>
              <a:t>In next few minutes….</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pPr>
              <a:lnSpc>
                <a:spcPct val="150000"/>
              </a:lnSpc>
              <a:buFont typeface="Wingdings" pitchFamily="2" charset="2"/>
              <a:buChar char="ü"/>
            </a:pPr>
            <a:r>
              <a:rPr lang="en-IN" dirty="0"/>
              <a:t>Adding bootstrap to our app</a:t>
            </a:r>
          </a:p>
          <a:p>
            <a:pPr>
              <a:lnSpc>
                <a:spcPct val="150000"/>
              </a:lnSpc>
              <a:buFont typeface="Wingdings" pitchFamily="2" charset="2"/>
              <a:buChar char="ü"/>
            </a:pPr>
            <a:r>
              <a:rPr lang="en-IN" dirty="0"/>
              <a:t>Building blocks of Angular apps</a:t>
            </a:r>
          </a:p>
          <a:p>
            <a:pPr>
              <a:lnSpc>
                <a:spcPct val="150000"/>
              </a:lnSpc>
              <a:buFont typeface="Wingdings" pitchFamily="2" charset="2"/>
              <a:buChar char="ü"/>
            </a:pPr>
            <a:r>
              <a:rPr lang="en-US" dirty="0"/>
              <a:t>Angular Components</a:t>
            </a:r>
          </a:p>
          <a:p>
            <a:pPr>
              <a:lnSpc>
                <a:spcPct val="150000"/>
              </a:lnSpc>
              <a:buFont typeface="Wingdings" pitchFamily="2" charset="2"/>
              <a:buChar char="ü"/>
            </a:pPr>
            <a:r>
              <a:rPr lang="en-US" dirty="0"/>
              <a:t>Generating components using Angular CLI</a:t>
            </a:r>
          </a:p>
          <a:p>
            <a:pPr>
              <a:lnSpc>
                <a:spcPct val="150000"/>
              </a:lnSpc>
              <a:buFont typeface="Wingdings" pitchFamily="2" charset="2"/>
              <a:buChar char="ü"/>
            </a:pPr>
            <a:r>
              <a:rPr lang="en-US" dirty="0"/>
              <a:t>Templates, Interpolation &amp; Data Binding</a:t>
            </a:r>
          </a:p>
          <a:p>
            <a:pPr>
              <a:lnSpc>
                <a:spcPct val="150000"/>
              </a:lnSpc>
              <a:buFont typeface="Wingdings" pitchFamily="2" charset="2"/>
              <a:buChar char="ü"/>
            </a:pPr>
            <a:r>
              <a:rPr lang="en-US" dirty="0"/>
              <a:t>Directives</a:t>
            </a:r>
          </a:p>
          <a:p>
            <a:pPr>
              <a:lnSpc>
                <a:spcPct val="150000"/>
              </a:lnSpc>
              <a:buFont typeface="Wingdings" pitchFamily="2" charset="2"/>
              <a:buChar char="ü"/>
            </a:pPr>
            <a:r>
              <a:rPr lang="en-US" dirty="0"/>
              <a:t>Services</a:t>
            </a:r>
            <a:endParaRPr lang="en-IN" dirty="0"/>
          </a:p>
          <a:p>
            <a:pPr>
              <a:lnSpc>
                <a:spcPct val="150000"/>
              </a:lnSpc>
              <a:buNone/>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571480"/>
            <a:ext cx="8229600" cy="5768997"/>
          </a:xfrm>
        </p:spPr>
        <p:txBody>
          <a:bodyPr>
            <a:normAutofit/>
          </a:bodyPr>
          <a:lstStyle/>
          <a:p>
            <a:pPr>
              <a:buNone/>
            </a:pPr>
            <a:endParaRPr lang="en-US" sz="7200" b="1" dirty="0">
              <a:solidFill>
                <a:schemeClr val="accent6"/>
              </a:solidFill>
              <a:effectLst>
                <a:outerShdw blurRad="38100" dist="38100" dir="2700000" algn="tl">
                  <a:srgbClr val="000000">
                    <a:alpha val="43137"/>
                  </a:srgbClr>
                </a:outerShdw>
              </a:effectLst>
            </a:endParaRPr>
          </a:p>
          <a:p>
            <a:pPr algn="ctr">
              <a:buNone/>
            </a:pPr>
            <a:r>
              <a:rPr lang="en-US" sz="7200" b="1" dirty="0">
                <a:solidFill>
                  <a:schemeClr val="accent6"/>
                </a:solidFill>
                <a:effectLst>
                  <a:outerShdw blurRad="38100" dist="38100" dir="2700000" algn="tl">
                    <a:srgbClr val="000000">
                      <a:alpha val="43137"/>
                    </a:srgbClr>
                  </a:outerShdw>
                </a:effectLst>
              </a:rPr>
              <a:t>Adding Bootstrap</a:t>
            </a:r>
            <a:endParaRPr lang="en-IN" sz="72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effectLst>
                  <a:outerShdw blurRad="38100" dist="38100" dir="2700000" algn="tl">
                    <a:srgbClr val="000000">
                      <a:alpha val="43137"/>
                    </a:srgbClr>
                  </a:outerShdw>
                </a:effectLst>
              </a:rPr>
              <a:t>Adding Bootstrap</a:t>
            </a:r>
            <a:endParaRPr lang="en-IN" b="1"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229600" cy="1185858"/>
          </a:xfrm>
        </p:spPr>
        <p:txBody>
          <a:bodyPr/>
          <a:lstStyle/>
          <a:p>
            <a:r>
              <a:rPr lang="en-US" dirty="0"/>
              <a:t>To install or refer the bootstrap library in our project</a:t>
            </a:r>
          </a:p>
          <a:p>
            <a:pPr>
              <a:buNone/>
            </a:pPr>
            <a:endParaRPr lang="en-IN" dirty="0"/>
          </a:p>
        </p:txBody>
      </p:sp>
      <p:pic>
        <p:nvPicPr>
          <p:cNvPr id="10243" name="Picture 3"/>
          <p:cNvPicPr>
            <a:picLocks noChangeAspect="1" noChangeArrowheads="1"/>
          </p:cNvPicPr>
          <p:nvPr/>
        </p:nvPicPr>
        <p:blipFill>
          <a:blip r:embed="rId2"/>
          <a:srcRect/>
          <a:stretch>
            <a:fillRect/>
          </a:stretch>
        </p:blipFill>
        <p:spPr bwMode="auto">
          <a:xfrm>
            <a:off x="928662" y="2786058"/>
            <a:ext cx="7358114" cy="8959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fade">
                                      <p:cBhvr>
                                        <p:cTn id="10"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3857652"/>
          </a:xfrm>
        </p:spPr>
        <p:txBody>
          <a:bodyPr/>
          <a:lstStyle/>
          <a:p>
            <a:r>
              <a:rPr lang="en-US" dirty="0"/>
              <a:t>Once bootstrap is installed as a production dependency, we can refer the bootstrap library In 2 ways.</a:t>
            </a:r>
          </a:p>
          <a:p>
            <a:pPr marL="514350" indent="-514350">
              <a:buFont typeface="+mj-lt"/>
              <a:buAutoNum type="arabicPeriod"/>
            </a:pPr>
            <a:r>
              <a:rPr lang="en-US" dirty="0"/>
              <a:t>Directly refer the bootstrap </a:t>
            </a:r>
            <a:r>
              <a:rPr lang="en-US" dirty="0" err="1"/>
              <a:t>cdn</a:t>
            </a:r>
            <a:r>
              <a:rPr lang="en-US" dirty="0"/>
              <a:t> path in the index.html</a:t>
            </a:r>
          </a:p>
          <a:p>
            <a:pPr marL="514350" indent="-514350">
              <a:buFont typeface="+mj-lt"/>
              <a:buAutoNum type="arabicPeriod"/>
            </a:pPr>
            <a:r>
              <a:rPr lang="en-US" dirty="0"/>
              <a:t>Add the installed bootstrap path in </a:t>
            </a:r>
            <a:r>
              <a:rPr lang="en-US" i="1" dirty="0">
                <a:solidFill>
                  <a:schemeClr val="accent6"/>
                </a:solidFill>
              </a:rPr>
              <a:t>.angular-</a:t>
            </a:r>
            <a:r>
              <a:rPr lang="en-US" i="1" dirty="0" err="1">
                <a:solidFill>
                  <a:schemeClr val="accent6"/>
                </a:solidFill>
              </a:rPr>
              <a:t>cli.json</a:t>
            </a:r>
            <a:endParaRPr lang="en-IN" i="1" dirty="0">
              <a:solidFill>
                <a:schemeClr val="accent6"/>
              </a:solidFill>
            </a:endParaRPr>
          </a:p>
        </p:txBody>
      </p:sp>
      <p:pic>
        <p:nvPicPr>
          <p:cNvPr id="11267" name="Picture 3"/>
          <p:cNvPicPr>
            <a:picLocks noChangeAspect="1" noChangeArrowheads="1"/>
          </p:cNvPicPr>
          <p:nvPr/>
        </p:nvPicPr>
        <p:blipFill>
          <a:blip r:embed="rId2"/>
          <a:srcRect/>
          <a:stretch>
            <a:fillRect/>
          </a:stretch>
        </p:blipFill>
        <p:spPr bwMode="auto">
          <a:xfrm>
            <a:off x="1600215" y="4462486"/>
            <a:ext cx="5114925" cy="2324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fade">
                                      <p:cBhvr>
                                        <p:cTn id="20"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pPr>
              <a:buNone/>
            </a:pPr>
            <a:endParaRPr lang="en-US" dirty="0"/>
          </a:p>
          <a:p>
            <a:pPr>
              <a:buNone/>
            </a:pPr>
            <a:endParaRPr lang="en-US" dirty="0"/>
          </a:p>
          <a:p>
            <a:pPr algn="ctr">
              <a:buNone/>
            </a:pPr>
            <a:r>
              <a:rPr lang="en-US" sz="8000" b="1" dirty="0">
                <a:solidFill>
                  <a:schemeClr val="accent6"/>
                </a:solidFill>
                <a:effectLst>
                  <a:outerShdw blurRad="38100" dist="38100" dir="2700000" algn="tl">
                    <a:srgbClr val="000000">
                      <a:alpha val="43137"/>
                    </a:srgbClr>
                  </a:outerShdw>
                </a:effectLst>
              </a:rPr>
              <a:t>Building blocks of Angular Apps</a:t>
            </a:r>
            <a:endParaRPr lang="en-IN" sz="8000" b="1" dirty="0">
              <a:solidFill>
                <a:schemeClr val="accent6"/>
              </a:solidFill>
              <a:effectLst>
                <a:outerShdw blurRad="38100" dist="38100" dir="2700000" algn="tl">
                  <a:srgbClr val="000000">
                    <a:alpha val="43137"/>
                  </a:srgbClr>
                </a:outerShdw>
              </a:effectLs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6000792"/>
          </a:xfrm>
        </p:spPr>
        <p:txBody>
          <a:bodyPr>
            <a:normAutofit fontScale="77500" lnSpcReduction="20000"/>
          </a:bodyPr>
          <a:lstStyle/>
          <a:p>
            <a:pPr>
              <a:lnSpc>
                <a:spcPct val="120000"/>
              </a:lnSpc>
            </a:pPr>
            <a:r>
              <a:rPr lang="en-US" b="1" dirty="0">
                <a:effectLst>
                  <a:outerShdw blurRad="38100" dist="38100" dir="2700000" algn="tl">
                    <a:srgbClr val="000000">
                      <a:alpha val="43137"/>
                    </a:srgbClr>
                  </a:outerShdw>
                </a:effectLst>
              </a:rPr>
              <a:t>Modules</a:t>
            </a:r>
          </a:p>
          <a:p>
            <a:pPr lvl="1">
              <a:lnSpc>
                <a:spcPct val="120000"/>
              </a:lnSpc>
            </a:pPr>
            <a:r>
              <a:rPr lang="en-US" b="1" dirty="0">
                <a:effectLst>
                  <a:outerShdw blurRad="38100" dist="38100" dir="2700000" algn="tl">
                    <a:srgbClr val="000000">
                      <a:alpha val="43137"/>
                    </a:srgbClr>
                  </a:outerShdw>
                </a:effectLst>
              </a:rPr>
              <a:t>Templates</a:t>
            </a:r>
          </a:p>
          <a:p>
            <a:pPr lvl="1">
              <a:lnSpc>
                <a:spcPct val="120000"/>
              </a:lnSpc>
            </a:pPr>
            <a:r>
              <a:rPr lang="en-US" b="1" dirty="0">
                <a:effectLst>
                  <a:outerShdw blurRad="38100" dist="38100" dir="2700000" algn="tl">
                    <a:srgbClr val="000000">
                      <a:alpha val="43137"/>
                    </a:srgbClr>
                  </a:outerShdw>
                </a:effectLst>
              </a:rPr>
              <a:t>Metadata</a:t>
            </a:r>
          </a:p>
          <a:p>
            <a:pPr>
              <a:lnSpc>
                <a:spcPct val="120000"/>
              </a:lnSpc>
            </a:pPr>
            <a:r>
              <a:rPr lang="en-US" b="1" dirty="0">
                <a:effectLst>
                  <a:outerShdw blurRad="38100" dist="38100" dir="2700000" algn="tl">
                    <a:srgbClr val="000000">
                      <a:alpha val="43137"/>
                    </a:srgbClr>
                  </a:outerShdw>
                </a:effectLst>
              </a:rPr>
              <a:t>Components</a:t>
            </a:r>
          </a:p>
          <a:p>
            <a:pPr>
              <a:lnSpc>
                <a:spcPct val="120000"/>
              </a:lnSpc>
            </a:pPr>
            <a:r>
              <a:rPr lang="en-US" b="1" dirty="0">
                <a:effectLst>
                  <a:outerShdw blurRad="38100" dist="38100" dir="2700000" algn="tl">
                    <a:srgbClr val="000000">
                      <a:alpha val="43137"/>
                    </a:srgbClr>
                  </a:outerShdw>
                </a:effectLst>
              </a:rPr>
              <a:t>Binding</a:t>
            </a:r>
          </a:p>
          <a:p>
            <a:pPr lvl="1">
              <a:lnSpc>
                <a:spcPct val="120000"/>
              </a:lnSpc>
            </a:pPr>
            <a:r>
              <a:rPr lang="en-US" b="1" dirty="0">
                <a:effectLst>
                  <a:outerShdw blurRad="38100" dist="38100" dir="2700000" algn="tl">
                    <a:srgbClr val="000000">
                      <a:alpha val="43137"/>
                    </a:srgbClr>
                  </a:outerShdw>
                </a:effectLst>
              </a:rPr>
              <a:t>Interpolation &amp; Data binding</a:t>
            </a:r>
          </a:p>
          <a:p>
            <a:pPr>
              <a:lnSpc>
                <a:spcPct val="120000"/>
              </a:lnSpc>
            </a:pPr>
            <a:r>
              <a:rPr lang="en-US" b="1" dirty="0">
                <a:effectLst>
                  <a:outerShdw blurRad="38100" dist="38100" dir="2700000" algn="tl">
                    <a:srgbClr val="000000">
                      <a:alpha val="43137"/>
                    </a:srgbClr>
                  </a:outerShdw>
                </a:effectLst>
              </a:rPr>
              <a:t>Directives</a:t>
            </a:r>
          </a:p>
          <a:p>
            <a:pPr>
              <a:lnSpc>
                <a:spcPct val="120000"/>
              </a:lnSpc>
            </a:pPr>
            <a:r>
              <a:rPr lang="en-US" b="1" dirty="0">
                <a:effectLst>
                  <a:outerShdw blurRad="38100" dist="38100" dir="2700000" algn="tl">
                    <a:srgbClr val="000000">
                      <a:alpha val="43137"/>
                    </a:srgbClr>
                  </a:outerShdw>
                </a:effectLst>
              </a:rPr>
              <a:t>PIPES </a:t>
            </a:r>
          </a:p>
          <a:p>
            <a:pPr>
              <a:lnSpc>
                <a:spcPct val="120000"/>
              </a:lnSpc>
            </a:pPr>
            <a:r>
              <a:rPr lang="en-US" b="1" dirty="0">
                <a:effectLst>
                  <a:outerShdw blurRad="38100" dist="38100" dir="2700000" algn="tl">
                    <a:srgbClr val="000000">
                      <a:alpha val="43137"/>
                    </a:srgbClr>
                  </a:outerShdw>
                </a:effectLst>
              </a:rPr>
              <a:t>Services </a:t>
            </a:r>
          </a:p>
          <a:p>
            <a:pPr lvl="1">
              <a:lnSpc>
                <a:spcPct val="120000"/>
              </a:lnSpc>
            </a:pPr>
            <a:r>
              <a:rPr lang="en-US" b="1" dirty="0">
                <a:effectLst>
                  <a:outerShdw blurRad="38100" dist="38100" dir="2700000" algn="tl">
                    <a:srgbClr val="000000">
                      <a:alpha val="43137"/>
                    </a:srgbClr>
                  </a:outerShdw>
                </a:effectLst>
              </a:rPr>
              <a:t>Dependency Injection</a:t>
            </a:r>
          </a:p>
          <a:p>
            <a:pPr>
              <a:lnSpc>
                <a:spcPct val="120000"/>
              </a:lnSpc>
            </a:pPr>
            <a:r>
              <a:rPr lang="en-US" b="1" dirty="0">
                <a:effectLst>
                  <a:outerShdw blurRad="38100" dist="38100" dir="2700000" algn="tl">
                    <a:srgbClr val="000000">
                      <a:alpha val="43137"/>
                    </a:srgbClr>
                  </a:outerShdw>
                </a:effectLst>
              </a:rPr>
              <a:t>Routing</a:t>
            </a:r>
          </a:p>
          <a:p>
            <a:pPr>
              <a:lnSpc>
                <a:spcPct val="120000"/>
              </a:lnSpc>
            </a:pPr>
            <a:r>
              <a:rPr lang="en-US" b="1" dirty="0">
                <a:effectLst>
                  <a:outerShdw blurRad="38100" dist="38100" dir="2700000" algn="tl">
                    <a:srgbClr val="000000">
                      <a:alpha val="43137"/>
                    </a:srgbClr>
                  </a:outerShdw>
                </a:effectLst>
              </a:rPr>
              <a:t>Forms</a:t>
            </a:r>
          </a:p>
          <a:p>
            <a:pPr>
              <a:lnSpc>
                <a:spcPct val="120000"/>
              </a:lnSpc>
            </a:pPr>
            <a:r>
              <a:rPr lang="en-US" b="1" dirty="0">
                <a:effectLst>
                  <a:outerShdw blurRad="38100" dist="38100" dir="2700000" algn="tl">
                    <a:srgbClr val="000000">
                      <a:alpha val="43137"/>
                    </a:srgbClr>
                  </a:outerShdw>
                </a:effectLst>
              </a:rPr>
              <a:t>Deployment the app</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Modules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Angular apps are modular and Angular has its own modularity system called </a:t>
            </a:r>
            <a:r>
              <a:rPr lang="en-US" i="1" dirty="0"/>
              <a:t>Angular modules </a:t>
            </a:r>
            <a:r>
              <a:rPr lang="en-US" dirty="0"/>
              <a:t>or </a:t>
            </a:r>
            <a:r>
              <a:rPr lang="en-US" i="1" dirty="0" err="1"/>
              <a:t>NgModules</a:t>
            </a:r>
            <a:r>
              <a:rPr lang="en-US" dirty="0"/>
              <a:t>.</a:t>
            </a:r>
          </a:p>
          <a:p>
            <a:r>
              <a:rPr lang="en-US" dirty="0"/>
              <a:t>Every Angular app has </a:t>
            </a:r>
            <a:r>
              <a:rPr lang="en-US" b="1" dirty="0"/>
              <a:t>at least one </a:t>
            </a:r>
            <a:r>
              <a:rPr lang="en-US" dirty="0"/>
              <a:t>Angular module class, the root module, conventionally named </a:t>
            </a:r>
            <a:r>
              <a:rPr lang="en-US" dirty="0" err="1"/>
              <a:t>AppModule</a:t>
            </a:r>
            <a:endParaRPr lang="en-US" dirty="0"/>
          </a:p>
          <a:p>
            <a:r>
              <a:rPr lang="en-US" dirty="0"/>
              <a:t>Angular ships as a collection </a:t>
            </a:r>
            <a:r>
              <a:rPr lang="en-US" i="1" dirty="0"/>
              <a:t>of JavaScript modules</a:t>
            </a:r>
            <a:r>
              <a:rPr lang="en-US" dirty="0"/>
              <a:t>. You can think of them as library modules.</a:t>
            </a:r>
          </a:p>
          <a:p>
            <a:r>
              <a:rPr lang="en-US" dirty="0"/>
              <a:t>Each Angular library name begins with the </a:t>
            </a:r>
            <a:r>
              <a:rPr lang="en-US" b="1" dirty="0"/>
              <a:t>@angular </a:t>
            </a:r>
            <a:r>
              <a:rPr lang="en-US" dirty="0"/>
              <a:t>prefix</a:t>
            </a:r>
          </a:p>
          <a:p>
            <a:r>
              <a:rPr lang="en-US" dirty="0"/>
              <a:t>You install them with the </a:t>
            </a:r>
            <a:r>
              <a:rPr lang="en-US" dirty="0" err="1"/>
              <a:t>npm</a:t>
            </a:r>
            <a:r>
              <a:rPr lang="en-US" dirty="0"/>
              <a:t> package manager and import parts of them with JavaScript</a:t>
            </a:r>
          </a:p>
          <a:p>
            <a:r>
              <a:rPr lang="en-US" dirty="0"/>
              <a:t>Will help us to organize our code, grouping the elements with related features, making them more reusable.</a:t>
            </a:r>
          </a:p>
          <a:p>
            <a:r>
              <a:rPr lang="en-US" dirty="0"/>
              <a:t>Import statements.</a:t>
            </a:r>
          </a:p>
        </p:txBody>
      </p:sp>
    </p:spTree>
    <p:extLst>
      <p:ext uri="{BB962C8B-B14F-4D97-AF65-F5344CB8AC3E}">
        <p14:creationId xmlns:p14="http://schemas.microsoft.com/office/powerpoint/2010/main" val="408468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28624</TotalTime>
  <Words>10302</Words>
  <Application>Microsoft Office PowerPoint</Application>
  <PresentationFormat>On-screen Show (4:3)</PresentationFormat>
  <Paragraphs>1584</Paragraphs>
  <Slides>237</Slides>
  <Notes>3</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237</vt:i4>
      </vt:variant>
    </vt:vector>
  </HeadingPairs>
  <TitlesOfParts>
    <vt:vector size="261" baseType="lpstr">
      <vt:lpstr>MS PGothic</vt:lpstr>
      <vt:lpstr>adelle-sans</vt:lpstr>
      <vt:lpstr>Arial</vt:lpstr>
      <vt:lpstr>Arial</vt:lpstr>
      <vt:lpstr>Arial Unicode MS</vt:lpstr>
      <vt:lpstr>ArialMT</vt:lpstr>
      <vt:lpstr>Calibri</vt:lpstr>
      <vt:lpstr>Charter</vt:lpstr>
      <vt:lpstr>Consolas</vt:lpstr>
      <vt:lpstr>Courier New</vt:lpstr>
      <vt:lpstr>Fauna One</vt:lpstr>
      <vt:lpstr>Gill Sans MT</vt:lpstr>
      <vt:lpstr>inherit</vt:lpstr>
      <vt:lpstr>Lucida Sans</vt:lpstr>
      <vt:lpstr>Noto Sans</vt:lpstr>
      <vt:lpstr>Roboto Light</vt:lpstr>
      <vt:lpstr>Roboto Medium</vt:lpstr>
      <vt:lpstr>Segoe UI</vt:lpstr>
      <vt:lpstr>Segoe UI Light</vt:lpstr>
      <vt:lpstr>Times New Roman</vt:lpstr>
      <vt:lpstr>Trebuchet MS</vt:lpstr>
      <vt:lpstr>Wingdings</vt:lpstr>
      <vt:lpstr>Office Theme</vt:lpstr>
      <vt:lpstr>1_Office Theme</vt:lpstr>
      <vt:lpstr>Angular </vt:lpstr>
      <vt:lpstr>PowerPoint Presentation</vt:lpstr>
      <vt:lpstr>In next few minutes….</vt:lpstr>
      <vt:lpstr>What you should know?</vt:lpstr>
      <vt:lpstr>What Tools Required?</vt:lpstr>
      <vt:lpstr>SINGLE PAGE APPLICATION</vt:lpstr>
      <vt:lpstr>PowerPoint Presentation</vt:lpstr>
      <vt:lpstr>PowerPoint Presentation</vt:lpstr>
      <vt:lpstr>PowerPoint Presentation</vt:lpstr>
      <vt:lpstr>Dart</vt:lpstr>
      <vt:lpstr>TypeScript</vt:lpstr>
      <vt:lpstr>Basic Features of TypeScript</vt:lpstr>
      <vt:lpstr>TypeScript</vt:lpstr>
      <vt:lpstr>Type Basics</vt:lpstr>
      <vt:lpstr>TypeScript function </vt:lpstr>
      <vt:lpstr>Classes</vt:lpstr>
      <vt:lpstr>Classes Inheritance</vt:lpstr>
      <vt:lpstr>Interface</vt:lpstr>
      <vt:lpstr>Modules</vt:lpstr>
      <vt:lpstr>Generics</vt:lpstr>
      <vt:lpstr>Advantages of TypeScript</vt:lpstr>
      <vt:lpstr>TypeScript Compiler</vt:lpstr>
      <vt:lpstr>What is The Preferred Language?</vt:lpstr>
      <vt:lpstr>PowerPoint Presentation</vt:lpstr>
      <vt:lpstr>PowerPoint Presentation</vt:lpstr>
      <vt:lpstr>PowerPoint Presentation</vt:lpstr>
      <vt:lpstr>PowerPoint Presentation</vt:lpstr>
      <vt:lpstr>Cross Platform</vt:lpstr>
      <vt:lpstr>Speed and Performance</vt:lpstr>
      <vt:lpstr>Productivity</vt:lpstr>
      <vt:lpstr>What Angular is NOT</vt:lpstr>
      <vt:lpstr>What Angular Offers</vt:lpstr>
      <vt:lpstr>Benefits of using Angular</vt:lpstr>
      <vt:lpstr>Features of using Angular</vt:lpstr>
      <vt:lpstr>Is Angular only solution?</vt:lpstr>
      <vt:lpstr>JavaScript framework comparison</vt:lpstr>
      <vt:lpstr>PowerPoint Presentation</vt:lpstr>
      <vt:lpstr>Anatomy of an Angular Application</vt:lpstr>
      <vt:lpstr>Architecture Diagram</vt:lpstr>
      <vt:lpstr>There are 8 key parts to Angular</vt:lpstr>
      <vt:lpstr>PowerPoint Presentation</vt:lpstr>
      <vt:lpstr>PowerPoint Presentation</vt:lpstr>
      <vt:lpstr>Install Visual Studio Code</vt:lpstr>
      <vt:lpstr>Install NodeJS</vt:lpstr>
      <vt:lpstr>So What’s this NodeJS?</vt:lpstr>
      <vt:lpstr>How to check if NodeJS installed or not?</vt:lpstr>
      <vt:lpstr>PowerPoint Presentation</vt:lpstr>
      <vt:lpstr>Why npm?</vt:lpstr>
      <vt:lpstr>What is Angular CLI?</vt:lpstr>
      <vt:lpstr>PowerPoint Presentation</vt:lpstr>
      <vt:lpstr>Install Angular CLI</vt:lpstr>
      <vt:lpstr>PowerPoint Presentation</vt:lpstr>
      <vt:lpstr>Creating &amp; Running Angular App</vt:lpstr>
      <vt:lpstr>Behind the scenes, the following happens:</vt:lpstr>
      <vt:lpstr>Basic Commands</vt:lpstr>
      <vt:lpstr>PowerPoint Presentation</vt:lpstr>
      <vt:lpstr>PowerPoint Presentation</vt:lpstr>
      <vt:lpstr>Structure of project </vt:lpstr>
      <vt:lpstr>tsconfig.json</vt:lpstr>
      <vt:lpstr>PowerPoint Presentation</vt:lpstr>
      <vt:lpstr>package.json</vt:lpstr>
      <vt:lpstr>dependencies and devDependencies</vt:lpstr>
      <vt:lpstr>Dependencies</vt:lpstr>
      <vt:lpstr>Angular packages</vt:lpstr>
      <vt:lpstr>PowerPoint Presentation</vt:lpstr>
      <vt:lpstr>PowerPoint Presentation</vt:lpstr>
      <vt:lpstr>Support packages</vt:lpstr>
      <vt:lpstr>Polyfill packages</vt:lpstr>
      <vt:lpstr>DevDependencies</vt:lpstr>
      <vt:lpstr>PowerPoint Presentation</vt:lpstr>
      <vt:lpstr>PowerPoint Presentation</vt:lpstr>
      <vt:lpstr>Points to remember</vt:lpstr>
      <vt:lpstr>PowerPoint Presentation</vt:lpstr>
      <vt:lpstr>What is Webpack</vt:lpstr>
      <vt:lpstr>PowerPoint Presentation</vt:lpstr>
      <vt:lpstr>PowerPoint Presentation</vt:lpstr>
      <vt:lpstr>PowerPoint Presentation</vt:lpstr>
      <vt:lpstr>How webpack works behind?</vt:lpstr>
      <vt:lpstr>Points to remember</vt:lpstr>
      <vt:lpstr>PowerPoint Presentation</vt:lpstr>
      <vt:lpstr>AngularJS vs. Angular</vt:lpstr>
      <vt:lpstr>PowerPoint Presentation</vt:lpstr>
      <vt:lpstr>PowerPoint Presentation</vt:lpstr>
      <vt:lpstr>Angular Version Updates </vt:lpstr>
      <vt:lpstr>What happened to Angular v3?</vt:lpstr>
      <vt:lpstr>PowerPoint Presentation</vt:lpstr>
      <vt:lpstr>AngularJS or Angular 2 or Angular 4? </vt:lpstr>
      <vt:lpstr>Angular 4 contains some additional Enhancement and Improvement.</vt:lpstr>
      <vt:lpstr>PowerPoint Presentation</vt:lpstr>
      <vt:lpstr>PowerPoint Presentation</vt:lpstr>
      <vt:lpstr>Support</vt:lpstr>
      <vt:lpstr>PowerPoint Presentation</vt:lpstr>
      <vt:lpstr>In next few minutes….</vt:lpstr>
      <vt:lpstr>PowerPoint Presentation</vt:lpstr>
      <vt:lpstr>Adding Bootstrap</vt:lpstr>
      <vt:lpstr>PowerPoint Presentation</vt:lpstr>
      <vt:lpstr>PowerPoint Presentation</vt:lpstr>
      <vt:lpstr>PowerPoint Presentation</vt:lpstr>
      <vt:lpstr>Modules</vt:lpstr>
      <vt:lpstr>PowerPoint Presentation</vt:lpstr>
      <vt:lpstr>BootStrapping</vt:lpstr>
      <vt:lpstr>What is AppModule </vt:lpstr>
      <vt:lpstr>PowerPoint Presentation</vt:lpstr>
      <vt:lpstr>Properties of the @NgModule decorator</vt:lpstr>
      <vt:lpstr>Application bootstrapping</vt:lpstr>
      <vt:lpstr>PowerPoint Presentation</vt:lpstr>
      <vt:lpstr>PowerPoint Presentation</vt:lpstr>
      <vt:lpstr>Root component</vt:lpstr>
      <vt:lpstr>Templates</vt:lpstr>
      <vt:lpstr>Metadata</vt:lpstr>
      <vt:lpstr>PowerPoint Presentation</vt:lpstr>
      <vt:lpstr>Components</vt:lpstr>
      <vt:lpstr>Component Benefits</vt:lpstr>
      <vt:lpstr>PowerPoint Presentation</vt:lpstr>
      <vt:lpstr>PowerPoint Presentation</vt:lpstr>
      <vt:lpstr>PowerPoint Presentation</vt:lpstr>
      <vt:lpstr>PowerPoint Presentation</vt:lpstr>
      <vt:lpstr>The Components consists of three main building blocks</vt:lpstr>
      <vt:lpstr>Template (View)</vt:lpstr>
      <vt:lpstr>Class</vt:lpstr>
      <vt:lpstr>Metadata</vt:lpstr>
      <vt:lpstr>Important Component metadata properties</vt:lpstr>
      <vt:lpstr>Structure</vt:lpstr>
      <vt:lpstr>Component Selector – By Element</vt:lpstr>
      <vt:lpstr>By Class</vt:lpstr>
      <vt:lpstr>Creating Components</vt:lpstr>
      <vt:lpstr>PowerPoint Presentation</vt:lpstr>
      <vt:lpstr>PowerPoint Presentation</vt:lpstr>
      <vt:lpstr>PowerPoint Presentation</vt:lpstr>
      <vt:lpstr>generate a component in CLI</vt:lpstr>
      <vt:lpstr>Create a component</vt:lpstr>
      <vt:lpstr>Register the component in a module</vt:lpstr>
      <vt:lpstr>Add an element in an HTML mark up</vt:lpstr>
      <vt:lpstr>templateURL</vt:lpstr>
      <vt:lpstr>template</vt:lpstr>
      <vt:lpstr>Styling angular  components</vt:lpstr>
      <vt:lpstr>Component communication</vt:lpstr>
      <vt:lpstr>PowerPoint Presentation</vt:lpstr>
      <vt:lpstr>PowerPoint Presentation</vt:lpstr>
      <vt:lpstr>PowerPoint Presentation</vt:lpstr>
      <vt:lpstr>PowerPoint Presentation</vt:lpstr>
      <vt:lpstr>PowerPoint Presentation</vt:lpstr>
      <vt:lpstr>Angular 4 Lifecycle Hooks</vt:lpstr>
      <vt:lpstr>PowerPoint Presentation</vt:lpstr>
      <vt:lpstr>PowerPoint Presentation</vt:lpstr>
      <vt:lpstr>PowerPoint Presentation</vt:lpstr>
      <vt:lpstr>PowerPoint Presentation</vt:lpstr>
      <vt:lpstr>PowerPoint Presentation</vt:lpstr>
      <vt:lpstr>PowerPoint Presentation</vt:lpstr>
      <vt:lpstr>What is Angular Data Binding </vt:lpstr>
      <vt:lpstr> Data Binding</vt:lpstr>
      <vt:lpstr>PowerPoint Presentation</vt:lpstr>
      <vt:lpstr>Different types of one-way data binding.</vt:lpstr>
      <vt:lpstr>Interpolation Binding </vt:lpstr>
      <vt:lpstr>Property Binding</vt:lpstr>
      <vt:lpstr>Property Binding Vs Interpolation</vt:lpstr>
      <vt:lpstr>Attribute Binding</vt:lpstr>
      <vt:lpstr>Class Binding (Changing a Single Class)</vt:lpstr>
      <vt:lpstr>Style Binding (Changing a Single Style) </vt:lpstr>
      <vt:lpstr>Event binding</vt:lpstr>
      <vt:lpstr>Types of Event Binding</vt:lpstr>
      <vt:lpstr>Two Way data binding</vt:lpstr>
      <vt:lpstr>Binding using [(ngModel)] directive </vt:lpstr>
      <vt:lpstr>Angular 2 Input Binding</vt:lpstr>
      <vt:lpstr>PowerPoint Presentation</vt:lpstr>
      <vt:lpstr>PowerPoint Presentation</vt:lpstr>
      <vt:lpstr>Directive</vt:lpstr>
      <vt:lpstr>Types of Directives</vt:lpstr>
      <vt:lpstr>PowerPoint Presentation</vt:lpstr>
      <vt:lpstr>PowerPoint Presentation</vt:lpstr>
      <vt:lpstr>PowerPoint Presentation</vt:lpstr>
      <vt:lpstr>Components vs directives</vt:lpstr>
      <vt:lpstr>Here we will learn…</vt:lpstr>
      <vt:lpstr>*ngFor</vt:lpstr>
      <vt:lpstr>*ngIF</vt:lpstr>
      <vt:lpstr>PowerPoint Presentation</vt:lpstr>
      <vt:lpstr>ngSwitch</vt:lpstr>
      <vt:lpstr>*ngIF vs ngSwitch</vt:lpstr>
      <vt:lpstr>ngClass &amp; ngStyle</vt:lpstr>
      <vt:lpstr>Custom Directive</vt:lpstr>
      <vt:lpstr>PowerPoint Presentation</vt:lpstr>
      <vt:lpstr>PowerPoint Presentation</vt:lpstr>
      <vt:lpstr>Pipes</vt:lpstr>
      <vt:lpstr>Pipes provided by Angular</vt:lpstr>
      <vt:lpstr>PowerPoint Presentation</vt:lpstr>
      <vt:lpstr>DatePipe </vt:lpstr>
      <vt:lpstr>DatePipe Continued…</vt:lpstr>
      <vt:lpstr>DatePipe Continued…</vt:lpstr>
      <vt:lpstr>DatePipe Continued…</vt:lpstr>
      <vt:lpstr>DecimalPipe</vt:lpstr>
      <vt:lpstr>PercentPipe</vt:lpstr>
      <vt:lpstr>Json Pipe </vt:lpstr>
      <vt:lpstr>SlicePipe</vt:lpstr>
      <vt:lpstr>CUSTOM PIPE</vt:lpstr>
      <vt:lpstr>PowerPoint Presentation</vt:lpstr>
      <vt:lpstr>Simple search using pipe in Angular</vt:lpstr>
      <vt:lpstr>PowerPoint Presentation</vt:lpstr>
      <vt:lpstr>Pure and Impure Pipes</vt:lpstr>
      <vt:lpstr>PowerPoint Presentation</vt:lpstr>
      <vt:lpstr>PowerPoint Presentation</vt:lpstr>
      <vt:lpstr>What is a Service?</vt:lpstr>
      <vt:lpstr>PowerPoint Presentation</vt:lpstr>
      <vt:lpstr>Creating Service</vt:lpstr>
      <vt:lpstr>PowerPoint Presentation</vt:lpstr>
      <vt:lpstr>PowerPoint Presentation</vt:lpstr>
      <vt:lpstr>PowerPoint Presentation</vt:lpstr>
      <vt:lpstr>PowerPoint Presentation</vt:lpstr>
      <vt:lpstr>HTTP SERVICE</vt:lpstr>
      <vt:lpstr>PowerPoint Presentation</vt:lpstr>
      <vt:lpstr>PowerPoint Presentation</vt:lpstr>
      <vt:lpstr>HTTP POST &amp; Error handling</vt:lpstr>
      <vt:lpstr>PowerPoint Presentation</vt:lpstr>
      <vt:lpstr>Routing</vt:lpstr>
      <vt:lpstr>PowerPoint Presentation</vt:lpstr>
      <vt:lpstr>PowerPoint Presentation</vt:lpstr>
      <vt:lpstr>How Angular Router Works</vt:lpstr>
      <vt:lpstr>Configuring Routes</vt:lpstr>
      <vt:lpstr>RouterLink and RouterLinkActive</vt:lpstr>
      <vt:lpstr>RouterOutlet</vt:lpstr>
      <vt:lpstr>PowerPoint Presentation</vt:lpstr>
      <vt:lpstr>Create a routing</vt:lpstr>
      <vt:lpstr>Nested Child Routes</vt:lpstr>
      <vt:lpstr>PowerPoint Presentation</vt:lpstr>
      <vt:lpstr>Child Routes Module - Remember </vt:lpstr>
      <vt:lpstr>Creating a child routes</vt:lpstr>
      <vt:lpstr>Forms</vt:lpstr>
      <vt:lpstr>Usage</vt:lpstr>
      <vt:lpstr>PowerPoint Presentation</vt:lpstr>
      <vt:lpstr>Difference</vt:lpstr>
      <vt:lpstr>Template-Driven Forms</vt:lpstr>
      <vt:lpstr>Two Important Directives for form building:</vt:lpstr>
      <vt:lpstr>Reactive or Model Driven Forms </vt:lpstr>
      <vt:lpstr>PowerPoint Presentation</vt:lpstr>
      <vt:lpstr>DEPLOYMENT</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sidrahbushra</dc:creator>
  <cp:lastModifiedBy>abdulla abdulla</cp:lastModifiedBy>
  <cp:revision>1237</cp:revision>
  <dcterms:created xsi:type="dcterms:W3CDTF">2017-12-10T06:53:54Z</dcterms:created>
  <dcterms:modified xsi:type="dcterms:W3CDTF">2018-04-16T05:15:45Z</dcterms:modified>
</cp:coreProperties>
</file>